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146847336" r:id="rId5"/>
    <p:sldId id="256" r:id="rId6"/>
    <p:sldId id="2146847341" r:id="rId7"/>
    <p:sldId id="2146847264" r:id="rId8"/>
    <p:sldId id="2146847325" r:id="rId9"/>
    <p:sldId id="2146847328" r:id="rId10"/>
    <p:sldId id="2146847327" r:id="rId11"/>
    <p:sldId id="2146847326" r:id="rId12"/>
    <p:sldId id="2146847329" r:id="rId13"/>
    <p:sldId id="2146847330" r:id="rId14"/>
    <p:sldId id="2146847331" r:id="rId15"/>
    <p:sldId id="2146847332" r:id="rId16"/>
    <p:sldId id="2146847333" r:id="rId17"/>
    <p:sldId id="2146847334" r:id="rId18"/>
    <p:sldId id="2146847335"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Wooden" initials="RW" lastIdx="9" clrIdx="0">
    <p:extLst>
      <p:ext uri="{19B8F6BF-5375-455C-9EA6-DF929625EA0E}">
        <p15:presenceInfo xmlns:p15="http://schemas.microsoft.com/office/powerpoint/2012/main" userId="S::Rachael.Wooden@kp.org::dbafb5ea-86cd-4bd1-8c08-a096ebcfcb3d" providerId="AD"/>
      </p:ext>
    </p:extLst>
  </p:cmAuthor>
  <p:cmAuthor id="2" name="Anne L Reed" initials="AR" lastIdx="3" clrIdx="1">
    <p:extLst>
      <p:ext uri="{19B8F6BF-5375-455C-9EA6-DF929625EA0E}">
        <p15:presenceInfo xmlns:p15="http://schemas.microsoft.com/office/powerpoint/2012/main" userId="S::annie.l.reed@kp.org::f1cd8438-0851-4b10-a607-4ddc273e52b0" providerId="AD"/>
      </p:ext>
    </p:extLst>
  </p:cmAuthor>
  <p:cmAuthor id="3" name="Mary E Mancuso" initials="MM" lastIdx="6" clrIdx="2">
    <p:extLst>
      <p:ext uri="{19B8F6BF-5375-455C-9EA6-DF929625EA0E}">
        <p15:presenceInfo xmlns:p15="http://schemas.microsoft.com/office/powerpoint/2012/main" userId="S::mary.e.mancuso@kp.org::256f9e51-78b9-478b-ae5f-69b94abab965" providerId="AD"/>
      </p:ext>
    </p:extLst>
  </p:cmAuthor>
  <p:cmAuthor id="4" name="Mariah S Lafleur" initials="ML" lastIdx="2" clrIdx="3">
    <p:extLst>
      <p:ext uri="{19B8F6BF-5375-455C-9EA6-DF929625EA0E}">
        <p15:presenceInfo xmlns:p15="http://schemas.microsoft.com/office/powerpoint/2012/main" userId="S::mariah.s.lafleur@kp.org::b212cf5c-53c1-4c83-81f1-a3c4d182aa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A02886"/>
    <a:srgbClr val="55A440"/>
    <a:srgbClr val="124888"/>
    <a:srgbClr val="174887"/>
    <a:srgbClr val="53AB4D"/>
    <a:srgbClr val="57A63F"/>
    <a:srgbClr val="E46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B0640-70EC-41A0-9295-713D82F5DFFB}" v="2534" dt="2022-09-14T17:08:16.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snapToGrid="0">
      <p:cViewPr varScale="1">
        <p:scale>
          <a:sx n="110" d="100"/>
          <a:sy n="110"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86C1E-251A-4210-ACD9-1C407AEFDE9F}"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5DDF3-39C8-400D-9622-709CFAF75043}" type="slidenum">
              <a:rPr lang="en-US" smtClean="0"/>
              <a:t>‹#›</a:t>
            </a:fld>
            <a:endParaRPr lang="en-US"/>
          </a:p>
        </p:txBody>
      </p:sp>
    </p:spTree>
    <p:extLst>
      <p:ext uri="{BB962C8B-B14F-4D97-AF65-F5344CB8AC3E}">
        <p14:creationId xmlns:p14="http://schemas.microsoft.com/office/powerpoint/2010/main" val="279937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828891"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89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2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3C18-6341-435D-9A43-2E8228069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CB8395-3099-4F5D-B390-3059A9932E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CA8BDF-7335-4587-B8E9-E7C60D26FB81}"/>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5" name="Footer Placeholder 4">
            <a:extLst>
              <a:ext uri="{FF2B5EF4-FFF2-40B4-BE49-F238E27FC236}">
                <a16:creationId xmlns:a16="http://schemas.microsoft.com/office/drawing/2014/main" id="{4B9C720E-A4AE-4DBA-B8FF-BC9CC6BC3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7C056-C345-4124-B771-68FE4AB9492D}"/>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148188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32B3-39D4-47E2-980A-1A0D45B0AD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119750-77F3-4E87-BD97-40C27F2B9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C0D2B-3B99-4669-837F-DC7030378FCC}"/>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5" name="Footer Placeholder 4">
            <a:extLst>
              <a:ext uri="{FF2B5EF4-FFF2-40B4-BE49-F238E27FC236}">
                <a16:creationId xmlns:a16="http://schemas.microsoft.com/office/drawing/2014/main" id="{4D446D6B-00AC-473D-8B1A-15B930616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F06B4-EC98-4499-B08E-250F0A1F3587}"/>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255916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79D9C-EA15-4E02-B34F-0369D860A9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E8BA88-DAE2-4DC5-A126-7734FD5B01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C5C51-480B-4291-A45F-A00A3BDF0F0C}"/>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5" name="Footer Placeholder 4">
            <a:extLst>
              <a:ext uri="{FF2B5EF4-FFF2-40B4-BE49-F238E27FC236}">
                <a16:creationId xmlns:a16="http://schemas.microsoft.com/office/drawing/2014/main" id="{C0684A0D-0BED-4B9F-87E0-635A0C282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E03D2-E333-40B5-A129-2A2A19DF22D2}"/>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403799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980" y="705679"/>
            <a:ext cx="8838049" cy="1004887"/>
          </a:xfrm>
        </p:spPr>
        <p:txBody>
          <a:bodyPr/>
          <a:lstStyle>
            <a:lvl1pPr>
              <a:defRPr baseline="0"/>
            </a:lvl1pPr>
          </a:lstStyle>
          <a:p>
            <a:r>
              <a:rPr lang="en-US"/>
              <a:t>Basic 1 Column Slide To Start. Max size Arial Bold 52pt. Title can go to Two lines.</a:t>
            </a:r>
          </a:p>
        </p:txBody>
      </p:sp>
      <p:sp>
        <p:nvSpPr>
          <p:cNvPr id="6" name="Content Placeholder 5"/>
          <p:cNvSpPr>
            <a:spLocks noGrp="1"/>
          </p:cNvSpPr>
          <p:nvPr>
            <p:ph sz="quarter" idx="19"/>
          </p:nvPr>
        </p:nvSpPr>
        <p:spPr>
          <a:xfrm>
            <a:off x="876980" y="1761996"/>
            <a:ext cx="8838049" cy="41529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4"/>
          </p:nvPr>
        </p:nvSpPr>
        <p:spPr>
          <a:xfrm>
            <a:off x="327949" y="6381474"/>
            <a:ext cx="8119212"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fld id="{8C8B385D-DF67-E241-B0BF-76B80A8E743B}" type="slidenum">
              <a:rPr lang="en-US" smtClean="0"/>
              <a:pPr/>
              <a:t>‹#›</a:t>
            </a:fld>
            <a:endParaRPr lang="en-US"/>
          </a:p>
        </p:txBody>
      </p:sp>
    </p:spTree>
    <p:extLst>
      <p:ext uri="{BB962C8B-B14F-4D97-AF65-F5344CB8AC3E}">
        <p14:creationId xmlns:p14="http://schemas.microsoft.com/office/powerpoint/2010/main" val="3709351635"/>
      </p:ext>
    </p:extLst>
  </p:cSld>
  <p:clrMapOvr>
    <a:masterClrMapping/>
  </p:clrMapOvr>
  <p:extLst>
    <p:ext uri="{DCECCB84-F9BA-43D5-87BE-67443E8EF086}">
      <p15:sldGuideLst xmlns:p15="http://schemas.microsoft.com/office/powerpoint/2012/main">
        <p15:guide id="1" pos="913">
          <p15:clr>
            <a:srgbClr val="FBAE40"/>
          </p15:clr>
        </p15:guide>
        <p15:guide id="2" pos="1105">
          <p15:clr>
            <a:srgbClr val="FBAE40"/>
          </p15:clr>
        </p15:guide>
        <p15:guide id="3" pos="2018">
          <p15:clr>
            <a:srgbClr val="FBAE40"/>
          </p15:clr>
        </p15:guide>
        <p15:guide id="4" pos="2210">
          <p15:clr>
            <a:srgbClr val="FBAE40"/>
          </p15:clr>
        </p15:guide>
        <p15:guide id="5" pos="3120">
          <p15:clr>
            <a:srgbClr val="FBAE40"/>
          </p15:clr>
        </p15:guide>
        <p15:guide id="6" pos="3336">
          <p15:clr>
            <a:srgbClr val="FBAE40"/>
          </p15:clr>
        </p15:guide>
        <p15:guide id="7" pos="4249">
          <p15:clr>
            <a:srgbClr val="FBAE40"/>
          </p15:clr>
        </p15:guide>
        <p15:guide id="8" pos="4441">
          <p15:clr>
            <a:srgbClr val="FBAE40"/>
          </p15:clr>
        </p15:guide>
        <p15:guide id="9" pos="5377">
          <p15:clr>
            <a:srgbClr val="FBAE40"/>
          </p15:clr>
        </p15:guide>
        <p15:guide id="10" pos="5545">
          <p15:clr>
            <a:srgbClr val="FBAE40"/>
          </p15:clr>
        </p15:guide>
        <p15:guide id="11" pos="6457">
          <p15:clr>
            <a:srgbClr val="FBAE40"/>
          </p15:clr>
        </p15:guide>
        <p15:guide id="12" pos="6649">
          <p15:clr>
            <a:srgbClr val="FBAE40"/>
          </p15:clr>
        </p15:guide>
        <p15:guide id="13" pos="7561">
          <p15:clr>
            <a:srgbClr val="FBAE40"/>
          </p15:clr>
        </p15:guide>
        <p15:guide id="14" pos="7777">
          <p15:clr>
            <a:srgbClr val="FBAE40"/>
          </p15:clr>
        </p15:guide>
        <p15:guide id="15" pos="8665">
          <p15:clr>
            <a:srgbClr val="FBAE40"/>
          </p15:clr>
        </p15:guide>
        <p15:guide id="16" pos="8905">
          <p15:clr>
            <a:srgbClr val="FBAE40"/>
          </p15:clr>
        </p15:guide>
        <p15:guide id="17" pos="9793">
          <p15:clr>
            <a:srgbClr val="FBAE40"/>
          </p15:clr>
        </p15:guide>
        <p15:guide id="18" pos="10009">
          <p15:clr>
            <a:srgbClr val="FBAE40"/>
          </p15:clr>
        </p15:guide>
        <p15:guide id="19" pos="10897">
          <p15:clr>
            <a:srgbClr val="FBAE40"/>
          </p15:clr>
        </p15:guide>
        <p15:guide id="20" pos="11137">
          <p15:clr>
            <a:srgbClr val="FBAE40"/>
          </p15:clr>
        </p15:guide>
        <p15:guide id="21" pos="13128">
          <p15:clr>
            <a:srgbClr val="FBAE40"/>
          </p15:clr>
        </p15:guide>
        <p15:guide id="22" pos="13344">
          <p15:clr>
            <a:srgbClr val="FBAE40"/>
          </p15:clr>
        </p15:guide>
        <p15:guide id="23" pos="14233">
          <p15:clr>
            <a:srgbClr val="FBAE40"/>
          </p15:clr>
        </p15:guide>
        <p15:guide id="24" pos="14449">
          <p15:clr>
            <a:srgbClr val="FBAE40"/>
          </p15:clr>
        </p15:guide>
        <p15:guide id="25" orient="horz" pos="432">
          <p15:clr>
            <a:srgbClr val="FBAE40"/>
          </p15:clr>
        </p15:guide>
        <p15:guide id="26" pos="12026">
          <p15:clr>
            <a:srgbClr val="FBAE40"/>
          </p15:clr>
        </p15:guide>
        <p15:guide id="27" pos="122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5589-1E16-45A4-BAA1-BBC72C3CDA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36BD6-6383-4119-90B9-91605F6278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F253B-83F4-4CEF-AE65-CD695A9DD6A3}"/>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5" name="Footer Placeholder 4">
            <a:extLst>
              <a:ext uri="{FF2B5EF4-FFF2-40B4-BE49-F238E27FC236}">
                <a16:creationId xmlns:a16="http://schemas.microsoft.com/office/drawing/2014/main" id="{BE2F4A7A-2B36-43C3-AC21-96657ED7D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A6D9A-433E-4DDC-9FC9-C8EE57000ABF}"/>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398772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E415-5109-4678-8922-002B2C6609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E5E7D-1B4E-453C-90DA-082E9DA7A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81A3EA-147B-428F-97D7-80FF511A89D8}"/>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5" name="Footer Placeholder 4">
            <a:extLst>
              <a:ext uri="{FF2B5EF4-FFF2-40B4-BE49-F238E27FC236}">
                <a16:creationId xmlns:a16="http://schemas.microsoft.com/office/drawing/2014/main" id="{6018A41E-33B9-454A-B4E8-62AAB163C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9CAD1-24F4-49D5-A75C-43FD695A4981}"/>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208448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28A6-2552-4A71-B853-214FE1C2FB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B2D68-0EEF-43F9-A794-29A5C92BB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FE5AC-6729-4669-B97F-C298A208EC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38C8C2-80A5-4975-B977-7059FD2D9A5A}"/>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6" name="Footer Placeholder 5">
            <a:extLst>
              <a:ext uri="{FF2B5EF4-FFF2-40B4-BE49-F238E27FC236}">
                <a16:creationId xmlns:a16="http://schemas.microsoft.com/office/drawing/2014/main" id="{246200D2-8096-4982-AE0F-856757371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8C327-3B5E-4A0C-AC86-2B9E49801382}"/>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272387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6694-C9AF-479E-86C2-B12047E37B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3347A-F831-425A-A867-8F60BF6D4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6CEAF-0998-43EB-9894-A922CF6CF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6D30C-1B01-4F7C-B226-50855ACE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FE2A1-5430-4C48-BE98-10848F22ED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0F74A4-7BE3-4F11-96B2-810AB5A08B73}"/>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8" name="Footer Placeholder 7">
            <a:extLst>
              <a:ext uri="{FF2B5EF4-FFF2-40B4-BE49-F238E27FC236}">
                <a16:creationId xmlns:a16="http://schemas.microsoft.com/office/drawing/2014/main" id="{ADD38841-1AC7-48FF-917A-0562B8B844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C9DD6F-FC24-4928-BFEE-5C4682E0E0FC}"/>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410278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1344-D92B-4942-A662-B3E309567E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F75E03-92B5-42EF-863A-5915D818663F}"/>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4" name="Footer Placeholder 3">
            <a:extLst>
              <a:ext uri="{FF2B5EF4-FFF2-40B4-BE49-F238E27FC236}">
                <a16:creationId xmlns:a16="http://schemas.microsoft.com/office/drawing/2014/main" id="{0D540139-ADCE-4499-8AA8-F3BC8E7BE6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8684C5-D4C8-41E3-AF56-1A788D5D5864}"/>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162568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B567A-864A-4140-9BB4-89E2C6CDCCEC}"/>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3" name="Footer Placeholder 2">
            <a:extLst>
              <a:ext uri="{FF2B5EF4-FFF2-40B4-BE49-F238E27FC236}">
                <a16:creationId xmlns:a16="http://schemas.microsoft.com/office/drawing/2014/main" id="{D41C402E-D8B7-489F-9F16-36E7FDC8F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6554F6-520E-4479-9CB0-C0F10DD5EA6F}"/>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183224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D8F4-0982-4615-8B34-11D8D551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EAEE7F-1C85-4EFE-BF29-56A4882EE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A75667-8A96-46F2-B0C0-6C61DA94C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023E3-7C77-4C60-9FE8-E6214DB63084}"/>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6" name="Footer Placeholder 5">
            <a:extLst>
              <a:ext uri="{FF2B5EF4-FFF2-40B4-BE49-F238E27FC236}">
                <a16:creationId xmlns:a16="http://schemas.microsoft.com/office/drawing/2014/main" id="{2409ADDD-D9CD-40FF-8FAB-CCBA1C1F0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78A4C-6B75-4F0D-AEB1-419BE946A6D9}"/>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21137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B285-5554-4DC4-BE13-66F23E3E5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811AE-161F-4856-BE94-6C1E35BF4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CBEAD-7093-4883-9FBF-953A9936D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70408-DB52-4C22-AFE6-2D337D9FA774}"/>
              </a:ext>
            </a:extLst>
          </p:cNvPr>
          <p:cNvSpPr>
            <a:spLocks noGrp="1"/>
          </p:cNvSpPr>
          <p:nvPr>
            <p:ph type="dt" sz="half" idx="10"/>
          </p:nvPr>
        </p:nvSpPr>
        <p:spPr/>
        <p:txBody>
          <a:bodyPr/>
          <a:lstStyle/>
          <a:p>
            <a:fld id="{BCE34C96-F58D-450C-ACB9-B920B2453F11}" type="datetimeFigureOut">
              <a:rPr lang="en-US" smtClean="0"/>
              <a:t>8/16/2022</a:t>
            </a:fld>
            <a:endParaRPr lang="en-US"/>
          </a:p>
        </p:txBody>
      </p:sp>
      <p:sp>
        <p:nvSpPr>
          <p:cNvPr id="6" name="Footer Placeholder 5">
            <a:extLst>
              <a:ext uri="{FF2B5EF4-FFF2-40B4-BE49-F238E27FC236}">
                <a16:creationId xmlns:a16="http://schemas.microsoft.com/office/drawing/2014/main" id="{346DDCBC-1A8A-4C88-B69B-2EACFC2F8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8098EB-29DE-40B6-B106-01B3B028039E}"/>
              </a:ext>
            </a:extLst>
          </p:cNvPr>
          <p:cNvSpPr>
            <a:spLocks noGrp="1"/>
          </p:cNvSpPr>
          <p:nvPr>
            <p:ph type="sldNum" sz="quarter" idx="12"/>
          </p:nvPr>
        </p:nvSpPr>
        <p:spPr/>
        <p:txBody>
          <a:bodyPr/>
          <a:lstStyle/>
          <a:p>
            <a:fld id="{A8012E17-610E-4FC0-8804-A026203821BC}" type="slidenum">
              <a:rPr lang="en-US" smtClean="0"/>
              <a:t>‹#›</a:t>
            </a:fld>
            <a:endParaRPr lang="en-US"/>
          </a:p>
        </p:txBody>
      </p:sp>
    </p:spTree>
    <p:extLst>
      <p:ext uri="{BB962C8B-B14F-4D97-AF65-F5344CB8AC3E}">
        <p14:creationId xmlns:p14="http://schemas.microsoft.com/office/powerpoint/2010/main" val="248608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EDB3D-EF76-4EBF-ABE9-4C6ADDEC3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6B2BA-57B0-4F75-A1E3-E81D7E7DE8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34839-4900-46BA-A30E-A007D2BAC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34C96-F58D-450C-ACB9-B920B2453F11}" type="datetimeFigureOut">
              <a:rPr lang="en-US" smtClean="0"/>
              <a:t>8/16/2022</a:t>
            </a:fld>
            <a:endParaRPr lang="en-US"/>
          </a:p>
        </p:txBody>
      </p:sp>
      <p:sp>
        <p:nvSpPr>
          <p:cNvPr id="5" name="Footer Placeholder 4">
            <a:extLst>
              <a:ext uri="{FF2B5EF4-FFF2-40B4-BE49-F238E27FC236}">
                <a16:creationId xmlns:a16="http://schemas.microsoft.com/office/drawing/2014/main" id="{0C47A5E9-03A0-406B-B188-E7946D220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A4DEF-BD65-4A14-B471-CD7084943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12E17-610E-4FC0-8804-A026203821BC}" type="slidenum">
              <a:rPr lang="en-US" smtClean="0"/>
              <a:t>‹#›</a:t>
            </a:fld>
            <a:endParaRPr lang="en-US"/>
          </a:p>
        </p:txBody>
      </p:sp>
    </p:spTree>
    <p:extLst>
      <p:ext uri="{BB962C8B-B14F-4D97-AF65-F5344CB8AC3E}">
        <p14:creationId xmlns:p14="http://schemas.microsoft.com/office/powerpoint/2010/main" val="235824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1.JPG"/><Relationship Id="rId5" Type="http://schemas.openxmlformats.org/officeDocument/2006/relationships/hyperlink" Target="https://www.healthyschoolsroadmap.org/" TargetMode="Externa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43.png"/><Relationship Id="rId7" Type="http://schemas.openxmlformats.org/officeDocument/2006/relationships/hyperlink" Target="https://schoolhealthteams.aap.org/uploads/ckeditor/files/At-the-Intersection_Connecting-Health-and-Education-Data-in-SBHC.pdf" TargetMode="Externa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growingwell.org/about/about-growing-well/" TargetMode="External"/><Relationship Id="rId5" Type="http://schemas.openxmlformats.org/officeDocument/2006/relationships/hyperlink" Target="https://www.healthyschoolsroadmap.org/" TargetMode="Externa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1.JPG"/><Relationship Id="rId5" Type="http://schemas.openxmlformats.org/officeDocument/2006/relationships/image" Target="../media/image46.png"/><Relationship Id="rId4" Type="http://schemas.openxmlformats.org/officeDocument/2006/relationships/hyperlink" Target="https://www.healthyschoolsroadmap.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hyperlink" Target="https://www.aps.edu/family-engagement-collaborative#:~:text=The%20APS%20Family%20Engagement%20Collaborative,from%20the%20New%20Mexico%20PTA.&amp;text=APS%20Board%20of%20Education%20Goal,community%20to%20maximize%20student%20achievement.%E2%80%9D" TargetMode="External"/><Relationship Id="rId5" Type="http://schemas.openxmlformats.org/officeDocument/2006/relationships/hyperlink" Target="https://www.healthyschoolsroadmap.org/" TargetMode="Externa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31.JPG"/><Relationship Id="rId5" Type="http://schemas.openxmlformats.org/officeDocument/2006/relationships/hyperlink" Target="https://www.healthyschoolsroadmap.org/" TargetMode="Externa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1.JPG"/><Relationship Id="rId3" Type="http://schemas.openxmlformats.org/officeDocument/2006/relationships/hyperlink" Target="https://www.healthyschoolsroadmap.org/call-elected-officials" TargetMode="External"/><Relationship Id="rId7" Type="http://schemas.openxmlformats.org/officeDocument/2006/relationships/hyperlink" Target="https://www.healthyschoolsroadmap.org/support-on-social-media" TargetMode="External"/><Relationship Id="rId12"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hyperlink" Target="https://www.healthyschoolsroadmap.org/contact-my-childs-district-or-school" TargetMode="External"/><Relationship Id="rId11" Type="http://schemas.openxmlformats.org/officeDocument/2006/relationships/image" Target="../media/image54.png"/><Relationship Id="rId5" Type="http://schemas.openxmlformats.org/officeDocument/2006/relationships/hyperlink" Target="https://www.healthyschoolsroadmap.org/join-a-town-hall-meeting" TargetMode="External"/><Relationship Id="rId15" Type="http://schemas.openxmlformats.org/officeDocument/2006/relationships/hyperlink" Target="https://www.healthyschoolsroadmap.org/take-action" TargetMode="External"/><Relationship Id="rId10" Type="http://schemas.openxmlformats.org/officeDocument/2006/relationships/image" Target="../media/image53.png"/><Relationship Id="rId4" Type="http://schemas.openxmlformats.org/officeDocument/2006/relationships/hyperlink" Target="https://www.healthyschoolsroadmap.org/email-elected-officials" TargetMode="External"/><Relationship Id="rId9" Type="http://schemas.openxmlformats.org/officeDocument/2006/relationships/image" Target="../media/image52.png"/><Relationship Id="rId14" Type="http://schemas.openxmlformats.org/officeDocument/2006/relationships/hyperlink" Target="https://www.healthiergeneration.org/our-work/schools/thriving-schools-integrated-assess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jpeg"/><Relationship Id="rId3" Type="http://schemas.openxmlformats.org/officeDocument/2006/relationships/notesSlide" Target="../notesSlides/notesSlide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slideLayout" Target="../slideLayouts/slideLayout1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tags" Target="../tags/tag5.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G"/></Relationships>
</file>

<file path=ppt/slides/_rels/slide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2.png"/><Relationship Id="rId7" Type="http://schemas.openxmlformats.org/officeDocument/2006/relationships/hyperlink" Target="https://law.lis.virginia.gov/vacode/title22.1/chapter14/section22.1-275.1/#:~:text=School%20health%20advisory%20board.,professionals%2C%20educators%2C%20and%20others."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https://www.fcps.edu/committee/school-health-advisory-committee-shac-2021-22" TargetMode="External"/><Relationship Id="rId5" Type="http://schemas.openxmlformats.org/officeDocument/2006/relationships/hyperlink" Target="https://www.healthyschoolsroadmap.org/" TargetMode="Externa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hyperlink" Target="https://www.ajc.com/education/atlanta-public-schools-expands-health-services-into-team-approach/OPIKU2AW35DWZKGI2KFOHIZOFE/" TargetMode="External"/><Relationship Id="rId3" Type="http://schemas.openxmlformats.org/officeDocument/2006/relationships/image" Target="../media/image34.png"/><Relationship Id="rId7" Type="http://schemas.openxmlformats.org/officeDocument/2006/relationships/hyperlink" Target="https://www.atlantapublicschools.us/page/193"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www.atlantapublicschools.us/Page/33266" TargetMode="External"/><Relationship Id="rId5" Type="http://schemas.openxmlformats.org/officeDocument/2006/relationships/hyperlink" Target="https://www.healthyschoolsroadmap.org/" TargetMode="External"/><Relationship Id="rId4" Type="http://schemas.openxmlformats.org/officeDocument/2006/relationships/image" Target="../media/image35.png"/><Relationship Id="rId9"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1.JP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s://childrensnational.org/departments/telehealth/partnerships/school-based-telehealth" TargetMode="External"/><Relationship Id="rId5" Type="http://schemas.openxmlformats.org/officeDocument/2006/relationships/hyperlink" Target="https://www.healthyschoolsroadmap.org/" TargetMode="Externa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hyperlink" Target="https://schools.forhealth.org/" TargetMode="External"/><Relationship Id="rId3" Type="http://schemas.openxmlformats.org/officeDocument/2006/relationships/image" Target="../media/image38.jpeg"/><Relationship Id="rId7" Type="http://schemas.openxmlformats.org/officeDocument/2006/relationships/hyperlink" Target="https://www.ashrae.org/file%20library/technical%20resources/covid-19/ashrae-reopening-schools-and-universities-c19-guidance.pdf" TargetMode="Externa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hyperlink" Target="https://www.health.state.mn.us/diseases/coronavirus/schools/vent.html" TargetMode="External"/><Relationship Id="rId5" Type="http://schemas.openxmlformats.org/officeDocument/2006/relationships/hyperlink" Target="https://www.healthyschoolsroadmap.org/" TargetMode="External"/><Relationship Id="rId4" Type="http://schemas.openxmlformats.org/officeDocument/2006/relationships/image" Target="../media/image39.png"/><Relationship Id="rId9"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1.JPG"/><Relationship Id="rId5" Type="http://schemas.openxmlformats.org/officeDocument/2006/relationships/hyperlink" Target="https://www.healthyschoolsroadmap.org/" TargetMode="Externa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D83AB9-3211-4AD4-96B8-BD27588061A4}"/>
              </a:ext>
            </a:extLst>
          </p:cNvPr>
          <p:cNvGrpSpPr/>
          <p:nvPr/>
        </p:nvGrpSpPr>
        <p:grpSpPr>
          <a:xfrm>
            <a:off x="0" y="0"/>
            <a:ext cx="12192000" cy="6858000"/>
            <a:chOff x="0" y="0"/>
            <a:chExt cx="12192000" cy="6858000"/>
          </a:xfrm>
        </p:grpSpPr>
        <p:pic>
          <p:nvPicPr>
            <p:cNvPr id="5" name="Picture 4">
              <a:extLst>
                <a:ext uri="{FF2B5EF4-FFF2-40B4-BE49-F238E27FC236}">
                  <a16:creationId xmlns:a16="http://schemas.microsoft.com/office/drawing/2014/main" id="{F8AA498E-3077-47C4-A5A5-99983E30918D}"/>
                </a:ext>
              </a:extLst>
            </p:cNvPr>
            <p:cNvPicPr>
              <a:picLocks noChangeAspect="1"/>
            </p:cNvPicPr>
            <p:nvPr/>
          </p:nvPicPr>
          <p:blipFill rotWithShape="1">
            <a:blip r:embed="rId3"/>
            <a:srcRect t="6228"/>
            <a:stretch/>
          </p:blipFill>
          <p:spPr>
            <a:xfrm>
              <a:off x="0" y="0"/>
              <a:ext cx="12192000" cy="6858000"/>
            </a:xfrm>
            <a:prstGeom prst="rect">
              <a:avLst/>
            </a:prstGeom>
          </p:spPr>
        </p:pic>
        <p:sp>
          <p:nvSpPr>
            <p:cNvPr id="6" name="Rectangle 5">
              <a:extLst>
                <a:ext uri="{FF2B5EF4-FFF2-40B4-BE49-F238E27FC236}">
                  <a16:creationId xmlns:a16="http://schemas.microsoft.com/office/drawing/2014/main" id="{7E6A2976-DEBF-4980-938B-840A5A4BD2B9}"/>
                </a:ext>
              </a:extLst>
            </p:cNvPr>
            <p:cNvSpPr/>
            <p:nvPr/>
          </p:nvSpPr>
          <p:spPr>
            <a:xfrm>
              <a:off x="670560" y="3239589"/>
              <a:ext cx="2542903" cy="391885"/>
            </a:xfrm>
            <a:prstGeom prst="rect">
              <a:avLst/>
            </a:prstGeom>
            <a:solidFill>
              <a:srgbClr val="124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1831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5AECBE-211A-4835-AD6A-EA55A9A9EB44}"/>
              </a:ext>
            </a:extLst>
          </p:cNvPr>
          <p:cNvPicPr>
            <a:picLocks noChangeAspect="1"/>
          </p:cNvPicPr>
          <p:nvPr/>
        </p:nvPicPr>
        <p:blipFill>
          <a:blip r:embed="rId3"/>
          <a:stretch>
            <a:fillRect/>
          </a:stretch>
        </p:blipFill>
        <p:spPr>
          <a:xfrm>
            <a:off x="0" y="0"/>
            <a:ext cx="3904958" cy="3813771"/>
          </a:xfrm>
          <a:prstGeom prst="rect">
            <a:avLst/>
          </a:prstGeom>
        </p:spPr>
      </p:pic>
      <p:pic>
        <p:nvPicPr>
          <p:cNvPr id="12" name="Picture 11">
            <a:extLst>
              <a:ext uri="{FF2B5EF4-FFF2-40B4-BE49-F238E27FC236}">
                <a16:creationId xmlns:a16="http://schemas.microsoft.com/office/drawing/2014/main" id="{01552BE5-A3D8-49C1-B7AB-E51F6F946396}"/>
              </a:ext>
            </a:extLst>
          </p:cNvPr>
          <p:cNvPicPr>
            <a:picLocks noChangeAspect="1"/>
          </p:cNvPicPr>
          <p:nvPr/>
        </p:nvPicPr>
        <p:blipFill rotWithShape="1">
          <a:blip r:embed="rId4"/>
          <a:srcRect l="1369" r="50222"/>
          <a:stretch/>
        </p:blipFill>
        <p:spPr>
          <a:xfrm>
            <a:off x="0" y="3813772"/>
            <a:ext cx="3925629" cy="3044227"/>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687308"/>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04958" y="189760"/>
            <a:ext cx="7888768" cy="3108543"/>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Create a national public awareness campaign focused on the bidirectional influence of health and learning outcomes. </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Develop guidance, training, and technical support to districts on how to leverage funding streams in support of whole child health. </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Work with educators, administrators, and their unions to develop and provide comprehensive professional learning opportunities focused on the interdependence of education and learning and focused on alignment with WSCC model categories.</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6</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593266" y="4544582"/>
            <a:ext cx="6794204" cy="2123658"/>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In Massachusetts, the Department of Elementary and Secondary Education (DESE) launched a public awareness campaign on COVID-19 focused on how parents, teachers, and students can work together to keep each other healthy and safe. Utilizing an archived and open-source website to communicate with the school community, DESE has published guidance on a wide-range of topics including classroom education, transportation, vaccine information, and other health education issues to develop improved health literacy among stakeholders. DESE regularly updates the platform with policies and guidance to promote information sharing and foster dialogue between school and public health officials, teachers, parents, and students.  By keeping all stakeholders informed and working from a common basis of understanding, DESE is able to build a sense of collective responsibility over school health.</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3FD375-660D-455B-8E4E-08F81D032653}"/>
              </a:ext>
            </a:extLst>
          </p:cNvPr>
          <p:cNvSpPr/>
          <p:nvPr/>
        </p:nvSpPr>
        <p:spPr>
          <a:xfrm>
            <a:off x="0" y="3813773"/>
            <a:ext cx="3925629" cy="3044227"/>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Graphical user interface, text, application&#10;&#10;Description automatically generated with medium confidence">
            <a:extLst>
              <a:ext uri="{FF2B5EF4-FFF2-40B4-BE49-F238E27FC236}">
                <a16:creationId xmlns:a16="http://schemas.microsoft.com/office/drawing/2014/main" id="{E0AB3B62-20BB-4CBC-8A71-9EB140420450}"/>
              </a:ext>
            </a:extLst>
          </p:cNvPr>
          <p:cNvPicPr>
            <a:picLocks noChangeAspect="1"/>
          </p:cNvPicPr>
          <p:nvPr/>
        </p:nvPicPr>
        <p:blipFill rotWithShape="1">
          <a:blip r:embed="rId6">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419565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C3A12BB-BD47-4E8E-B06E-FD17F179F95F}"/>
              </a:ext>
            </a:extLst>
          </p:cNvPr>
          <p:cNvPicPr>
            <a:picLocks noChangeAspect="1"/>
          </p:cNvPicPr>
          <p:nvPr/>
        </p:nvPicPr>
        <p:blipFill rotWithShape="1">
          <a:blip r:embed="rId3"/>
          <a:srcRect l="5615" t="169" r="25118" b="-169"/>
          <a:stretch/>
        </p:blipFill>
        <p:spPr>
          <a:xfrm>
            <a:off x="-5656" y="3814674"/>
            <a:ext cx="3910614" cy="3048372"/>
          </a:xfrm>
          <a:prstGeom prst="rect">
            <a:avLst/>
          </a:prstGeom>
        </p:spPr>
      </p:pic>
      <p:pic>
        <p:nvPicPr>
          <p:cNvPr id="10" name="Picture 9">
            <a:extLst>
              <a:ext uri="{FF2B5EF4-FFF2-40B4-BE49-F238E27FC236}">
                <a16:creationId xmlns:a16="http://schemas.microsoft.com/office/drawing/2014/main" id="{55AABB52-69FD-40D3-8A08-7570CBE55AEA}"/>
              </a:ext>
            </a:extLst>
          </p:cNvPr>
          <p:cNvPicPr>
            <a:picLocks noChangeAspect="1"/>
          </p:cNvPicPr>
          <p:nvPr/>
        </p:nvPicPr>
        <p:blipFill>
          <a:blip r:embed="rId4"/>
          <a:stretch>
            <a:fillRect/>
          </a:stretch>
        </p:blipFill>
        <p:spPr>
          <a:xfrm>
            <a:off x="-5656" y="0"/>
            <a:ext cx="3910614" cy="3878026"/>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687308"/>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04958" y="152133"/>
            <a:ext cx="7888768" cy="3662541"/>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Build a healthy schools database utilizing existing data from the CDC, as well as data collected by other federal agencies (e.g., student poverty data collected by USDA, OSHA; state OSH agency data on workplace injuries; and CDC Youth Risk Behavior Surveillance System data) that can be shared, viewed, and studied by researchers, policymakers, and advocates.</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Explore data sharing agreements, while protecting student privacy, that allow healthy schools staff to and health care systems to seamlessly work together.</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Coordinate with Student Health Advisory Committees and representatives of the community to determine what student-level data is most important to the community (the WSCC model categories may be a good starting point), what data is currently measured, and what the constraints are to accessing data that is currently unavailable. .</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7</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577316" y="4569301"/>
            <a:ext cx="6794204" cy="1938992"/>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The Cincinnati Department of Public Health, Federally Qualified Health Centers, Cincinnati Children’s Hospital, and the Health Foundation of Greater Cincinnati partnered to found Growing Well, an independent nonprofit organization that connects students and families with school-based health services. While most health services provided through </a:t>
            </a:r>
            <a:r>
              <a:rPr lang="en-US" sz="1200" b="0" i="0" u="none" strike="noStrike" dirty="0">
                <a:solidFill>
                  <a:srgbClr val="F26C24"/>
                </a:solidFill>
                <a:effectLst/>
                <a:latin typeface="Arial" panose="020B0604020202020204" pitchFamily="34" charset="0"/>
                <a:cs typeface="Arial" panose="020B0604020202020204" pitchFamily="34" charset="0"/>
                <a:hlinkClick r:id="rId6"/>
              </a:rPr>
              <a:t>Growing Well</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supported school-based health centers (SBHC) are kept separate from academic data, school nurses and health aides who provide services through these SBHCs, have access to PowerSchool where information about health issues can be linked to academic data at the individual level. The </a:t>
            </a:r>
            <a:r>
              <a:rPr lang="en-US" sz="1200" b="0" i="0" u="none" strike="noStrike" dirty="0">
                <a:solidFill>
                  <a:srgbClr val="F26C24"/>
                </a:solidFill>
                <a:effectLst/>
                <a:latin typeface="Arial" panose="020B0604020202020204" pitchFamily="34" charset="0"/>
                <a:cs typeface="Arial" panose="020B0604020202020204" pitchFamily="34" charset="0"/>
                <a:hlinkClick r:id="rId7"/>
              </a:rPr>
              <a:t>value of this linked data</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has included comparisons of health outcomes by schools to target needs and identify resources, develop immunization compliance records, and identify incomplete student health records for targeted follow up. </a:t>
            </a: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3FD375-660D-455B-8E4E-08F81D032653}"/>
              </a:ext>
            </a:extLst>
          </p:cNvPr>
          <p:cNvSpPr/>
          <p:nvPr/>
        </p:nvSpPr>
        <p:spPr>
          <a:xfrm>
            <a:off x="-20671" y="3863737"/>
            <a:ext cx="3925629" cy="2994263"/>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Graphical user interface, text, application&#10;&#10;Description automatically generated with medium confidence">
            <a:extLst>
              <a:ext uri="{FF2B5EF4-FFF2-40B4-BE49-F238E27FC236}">
                <a16:creationId xmlns:a16="http://schemas.microsoft.com/office/drawing/2014/main" id="{DF7DBDD7-211C-43EC-9973-BCF43F818A1E}"/>
              </a:ext>
            </a:extLst>
          </p:cNvPr>
          <p:cNvPicPr>
            <a:picLocks noChangeAspect="1"/>
          </p:cNvPicPr>
          <p:nvPr/>
        </p:nvPicPr>
        <p:blipFill rotWithShape="1">
          <a:blip r:embed="rId8">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191628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CC9EA4-5FF2-4D19-8386-5492E5EF3415}"/>
              </a:ext>
            </a:extLst>
          </p:cNvPr>
          <p:cNvPicPr>
            <a:picLocks noChangeAspect="1"/>
          </p:cNvPicPr>
          <p:nvPr/>
        </p:nvPicPr>
        <p:blipFill>
          <a:blip r:embed="rId3"/>
          <a:stretch>
            <a:fillRect/>
          </a:stretch>
        </p:blipFill>
        <p:spPr>
          <a:xfrm>
            <a:off x="0" y="0"/>
            <a:ext cx="3917187" cy="3819393"/>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55042" y="3819393"/>
            <a:ext cx="7102549" cy="2649133"/>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926541" y="390522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17186" y="182136"/>
            <a:ext cx="7888768" cy="2923877"/>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4"/>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Assist educators with accessing federal student loan forgiveness programs.</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Coordinate with districts and unions to gather data on shortages. Ensure that data capture racial and socioeconomic disparities so policies and programs can effectively address inequities. </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Offer high-quality professional learning opportunities and training to educators and healthy schools personnel focused on the whole child, and that address self-care, secondary traumatic stress, compassion fatigue, and burnout prevention.</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8</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609214" y="4369588"/>
            <a:ext cx="6794204" cy="1938992"/>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In North Carolina, Governor Roy Cooper issued Executive Order 113 which established the, “Developing a Representative and Inclusive Vision for Education” (DRIVE) Task Force comprised of a diverse and representative group of stakeholders whose goal is to achieve greater equity and inclusion in the education field.  The Task Force is charged with submitting a report that will assess “the state’s progress in increasing educator diversity in K-12 public schools, identify short, mid-range, and long-term strategies to increase educator diversity, identify stakeholders, assets, and sources of funding that can be leveraged to recruit, retain, develop, and support more educators of color, propose metrics and standards by which the Governor can evaluate the state’s success in achieving its goals under the Plan, improve recruitment, retention, development, and support of educators of color, and identify priorities for increasing educator diversity in the state.”</a:t>
            </a:r>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A6B3608-C6E9-4BFE-BED7-22FC6576E34B}"/>
              </a:ext>
            </a:extLst>
          </p:cNvPr>
          <p:cNvPicPr>
            <a:picLocks noChangeAspect="1"/>
          </p:cNvPicPr>
          <p:nvPr/>
        </p:nvPicPr>
        <p:blipFill rotWithShape="1">
          <a:blip r:embed="rId5"/>
          <a:srcRect l="19187" r="14557"/>
          <a:stretch/>
        </p:blipFill>
        <p:spPr>
          <a:xfrm>
            <a:off x="-1" y="3805282"/>
            <a:ext cx="3917187" cy="3052718"/>
          </a:xfrm>
          <a:prstGeom prst="rect">
            <a:avLst/>
          </a:prstGeom>
        </p:spPr>
      </p:pic>
      <p:sp>
        <p:nvSpPr>
          <p:cNvPr id="2" name="Rectangle 1">
            <a:extLst>
              <a:ext uri="{FF2B5EF4-FFF2-40B4-BE49-F238E27FC236}">
                <a16:creationId xmlns:a16="http://schemas.microsoft.com/office/drawing/2014/main" id="{863FD375-660D-455B-8E4E-08F81D032653}"/>
              </a:ext>
            </a:extLst>
          </p:cNvPr>
          <p:cNvSpPr/>
          <p:nvPr/>
        </p:nvSpPr>
        <p:spPr>
          <a:xfrm>
            <a:off x="-4223" y="3805281"/>
            <a:ext cx="3925629" cy="3052718"/>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Graphical user interface, text, application&#10;&#10;Description automatically generated with medium confidence">
            <a:extLst>
              <a:ext uri="{FF2B5EF4-FFF2-40B4-BE49-F238E27FC236}">
                <a16:creationId xmlns:a16="http://schemas.microsoft.com/office/drawing/2014/main" id="{8F28AE03-560A-4AE8-A132-9CE9C4745A54}"/>
              </a:ext>
            </a:extLst>
          </p:cNvPr>
          <p:cNvPicPr>
            <a:picLocks noChangeAspect="1"/>
          </p:cNvPicPr>
          <p:nvPr/>
        </p:nvPicPr>
        <p:blipFill rotWithShape="1">
          <a:blip r:embed="rId6">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18661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96857B-3568-475F-9912-FE86129810B2}"/>
              </a:ext>
            </a:extLst>
          </p:cNvPr>
          <p:cNvPicPr>
            <a:picLocks noChangeAspect="1"/>
          </p:cNvPicPr>
          <p:nvPr/>
        </p:nvPicPr>
        <p:blipFill rotWithShape="1">
          <a:blip r:embed="rId3"/>
          <a:srcRect l="17761" r="26575"/>
          <a:stretch/>
        </p:blipFill>
        <p:spPr>
          <a:xfrm>
            <a:off x="-12663" y="3463647"/>
            <a:ext cx="3925629" cy="3394353"/>
          </a:xfrm>
          <a:prstGeom prst="rect">
            <a:avLst/>
          </a:prstGeom>
        </p:spPr>
      </p:pic>
      <p:pic>
        <p:nvPicPr>
          <p:cNvPr id="10" name="Picture 9">
            <a:extLst>
              <a:ext uri="{FF2B5EF4-FFF2-40B4-BE49-F238E27FC236}">
                <a16:creationId xmlns:a16="http://schemas.microsoft.com/office/drawing/2014/main" id="{BE7ADDFD-F8E5-4BF3-A814-0639961149D3}"/>
              </a:ext>
            </a:extLst>
          </p:cNvPr>
          <p:cNvPicPr>
            <a:picLocks noChangeAspect="1"/>
          </p:cNvPicPr>
          <p:nvPr/>
        </p:nvPicPr>
        <p:blipFill>
          <a:blip r:embed="rId4"/>
          <a:stretch>
            <a:fillRect/>
          </a:stretch>
        </p:blipFill>
        <p:spPr>
          <a:xfrm>
            <a:off x="-1" y="0"/>
            <a:ext cx="3912967" cy="3706449"/>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55042" y="3844113"/>
            <a:ext cx="7102549" cy="2831751"/>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926541" y="390522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17186" y="182136"/>
            <a:ext cx="7888768" cy="2923877"/>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Release guidance on evidence-based best practices for meaningfully engaging families of different backgrounds and circumstances in school activities that address healthy school goals and priorities..</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Create a cross-agency group to coordinate family engagement (e.g.,  state departments of education, health, children and families, justice, environment, and occupational safety and health).</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Prioritize inclusion of student voice and build the capacity of students to be actively engaged in school decision-making around health and learning.</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9</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609214" y="4369588"/>
            <a:ext cx="6794204" cy="2123658"/>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In New Mexico, the </a:t>
            </a:r>
            <a:r>
              <a:rPr lang="en-US" sz="1200" b="0" i="0" u="none" strike="noStrike" dirty="0">
                <a:solidFill>
                  <a:srgbClr val="F26C24"/>
                </a:solidFill>
                <a:effectLst/>
                <a:latin typeface="Arial" panose="020B0604020202020204" pitchFamily="34" charset="0"/>
                <a:cs typeface="Arial" panose="020B0604020202020204" pitchFamily="34" charset="0"/>
                <a:hlinkClick r:id="rId6"/>
              </a:rPr>
              <a:t>Albuquerque Family Engagement Collaborative</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is the resulting embodiment of Albuquerque Public Schools (APS) Board of Education’s goal to, “meaningfully engage families and enhance partnerships with the community to maximize student achievement.” The Collaborative, “is composed of multiple departments and a representative from the New Mexico PTA [that] meets regularly, working together to design and implement programs and projects to help meet the district goals for family engagement.” Through a process that includes sharing what each department is doing for family engagement, determining ways to </a:t>
            </a:r>
            <a:r>
              <a:rPr lang="en-US" sz="1200" b="0" i="0" dirty="0" err="1">
                <a:effectLst/>
                <a:latin typeface="Arial" panose="020B0604020202020204" pitchFamily="34" charset="0"/>
                <a:cs typeface="Arial" panose="020B0604020202020204" pitchFamily="34" charset="0"/>
              </a:rPr>
              <a:t>to</a:t>
            </a:r>
            <a:r>
              <a:rPr lang="en-US" sz="1200" b="0" i="0" dirty="0">
                <a:effectLst/>
                <a:latin typeface="Arial" panose="020B0604020202020204" pitchFamily="34" charset="0"/>
                <a:cs typeface="Arial" panose="020B0604020202020204" pitchFamily="34" charset="0"/>
              </a:rPr>
              <a:t> work more collaboratively on family engagement, determining how to move the “dial” for more positive family engagement in APS, and identifying how family engagement activities are linked to learning, the Collaborative is actively linking the greater education ecosystem to student health and learning outcomes.</a:t>
            </a: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3FD375-660D-455B-8E4E-08F81D032653}"/>
              </a:ext>
            </a:extLst>
          </p:cNvPr>
          <p:cNvSpPr/>
          <p:nvPr/>
        </p:nvSpPr>
        <p:spPr>
          <a:xfrm>
            <a:off x="-1" y="3706449"/>
            <a:ext cx="3925629" cy="3151551"/>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Graphical user interface, text, application&#10;&#10;Description automatically generated with medium confidence">
            <a:extLst>
              <a:ext uri="{FF2B5EF4-FFF2-40B4-BE49-F238E27FC236}">
                <a16:creationId xmlns:a16="http://schemas.microsoft.com/office/drawing/2014/main" id="{E5ABBF70-3DDA-4B2A-A7E6-C9AC9AF8D5E2}"/>
              </a:ext>
            </a:extLst>
          </p:cNvPr>
          <p:cNvPicPr>
            <a:picLocks noChangeAspect="1"/>
          </p:cNvPicPr>
          <p:nvPr/>
        </p:nvPicPr>
        <p:blipFill rotWithShape="1">
          <a:blip r:embed="rId7">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208602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A32B55-CD5D-4497-BC65-F3EF7CDC5091}"/>
              </a:ext>
            </a:extLst>
          </p:cNvPr>
          <p:cNvPicPr>
            <a:picLocks noChangeAspect="1"/>
          </p:cNvPicPr>
          <p:nvPr/>
        </p:nvPicPr>
        <p:blipFill rotWithShape="1">
          <a:blip r:embed="rId3"/>
          <a:srcRect l="3891" r="30240"/>
          <a:stretch/>
        </p:blipFill>
        <p:spPr>
          <a:xfrm>
            <a:off x="-12663" y="3710763"/>
            <a:ext cx="3925629" cy="3147237"/>
          </a:xfrm>
          <a:prstGeom prst="rect">
            <a:avLst/>
          </a:prstGeom>
        </p:spPr>
      </p:pic>
      <p:pic>
        <p:nvPicPr>
          <p:cNvPr id="12" name="Picture 11">
            <a:extLst>
              <a:ext uri="{FF2B5EF4-FFF2-40B4-BE49-F238E27FC236}">
                <a16:creationId xmlns:a16="http://schemas.microsoft.com/office/drawing/2014/main" id="{74E16596-D6DD-49F7-8BA5-B46F88232189}"/>
              </a:ext>
            </a:extLst>
          </p:cNvPr>
          <p:cNvPicPr>
            <a:picLocks noChangeAspect="1"/>
          </p:cNvPicPr>
          <p:nvPr/>
        </p:nvPicPr>
        <p:blipFill>
          <a:blip r:embed="rId4"/>
          <a:stretch>
            <a:fillRect/>
          </a:stretch>
        </p:blipFill>
        <p:spPr>
          <a:xfrm>
            <a:off x="-1" y="0"/>
            <a:ext cx="3912967" cy="3789002"/>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55042" y="4136065"/>
            <a:ext cx="7102549" cy="2539799"/>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77193" y="4281532"/>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17186" y="182136"/>
            <a:ext cx="7888768" cy="3293209"/>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Create a Healthy Schools Award (similar to green schools and blue ribbon) that would recognize districts across the country that have formed community-based partnerships that are leading to positive health and learning outcomes, including those working on school health, children’s health, and occupational safety and health</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Broadcast funding opportunities and share how to best leverage funding to improve health and education outcomes.</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Convene community providers regularly to review student-related health and learning outcomes, share resources, and build relationships.</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10</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609214" y="4743197"/>
            <a:ext cx="6794204" cy="1569660"/>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In Rhode Island, the Rhode Island Healthy Schools Coalition addresses childhood obesity through a model focused on community partners. The coalition also provides no-fee guidance and program services to school communities focused on overall school wellbeing enhancements. With a mission to make, “all RI schools healthy places for children to learn, grow, and thrive,” the organization leverages the resources of its private and public sector partners to, “develop and implement strong, comprehensive wellness policies.” The organization operates at the intersection of health and education to provide technical assistance for policy and practices, provide resources and tools, and deliver programs that emphasize a healthy whole child vision within all schools.</a:t>
            </a: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3FD375-660D-455B-8E4E-08F81D032653}"/>
              </a:ext>
            </a:extLst>
          </p:cNvPr>
          <p:cNvSpPr/>
          <p:nvPr/>
        </p:nvSpPr>
        <p:spPr>
          <a:xfrm>
            <a:off x="-12663" y="3789002"/>
            <a:ext cx="3925629" cy="3068998"/>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Graphical user interface, text, application&#10;&#10;Description automatically generated with medium confidence">
            <a:extLst>
              <a:ext uri="{FF2B5EF4-FFF2-40B4-BE49-F238E27FC236}">
                <a16:creationId xmlns:a16="http://schemas.microsoft.com/office/drawing/2014/main" id="{421D001A-B499-4AB5-B39F-F6BE21235EF9}"/>
              </a:ext>
            </a:extLst>
          </p:cNvPr>
          <p:cNvPicPr>
            <a:picLocks noChangeAspect="1"/>
          </p:cNvPicPr>
          <p:nvPr/>
        </p:nvPicPr>
        <p:blipFill rotWithShape="1">
          <a:blip r:embed="rId6">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188972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79E183-21AF-42EC-8023-E3CE2BF41B49}"/>
              </a:ext>
            </a:extLst>
          </p:cNvPr>
          <p:cNvSpPr/>
          <p:nvPr/>
        </p:nvSpPr>
        <p:spPr>
          <a:xfrm>
            <a:off x="0" y="0"/>
            <a:ext cx="12192000" cy="769441"/>
          </a:xfrm>
          <a:prstGeom prst="rect">
            <a:avLst/>
          </a:prstGeom>
          <a:solidFill>
            <a:srgbClr val="A0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0580ED6-EDC5-4D32-8499-8EDF23FB968D}"/>
              </a:ext>
            </a:extLst>
          </p:cNvPr>
          <p:cNvSpPr txBox="1"/>
          <p:nvPr/>
        </p:nvSpPr>
        <p:spPr>
          <a:xfrm>
            <a:off x="3282583" y="115698"/>
            <a:ext cx="5968753" cy="584775"/>
          </a:xfrm>
          <a:prstGeom prst="rect">
            <a:avLst/>
          </a:prstGeom>
          <a:noFill/>
        </p:spPr>
        <p:txBody>
          <a:bodyPr wrap="square" rtlCol="0">
            <a:spAutoFit/>
          </a:bodyPr>
          <a:lstStyle/>
          <a:p>
            <a:pPr algn="ctr"/>
            <a:r>
              <a:rPr lang="en-US" sz="3200" b="1" dirty="0">
                <a:solidFill>
                  <a:schemeClr val="bg1"/>
                </a:solidFill>
              </a:rPr>
              <a:t>Take Action</a:t>
            </a:r>
          </a:p>
        </p:txBody>
      </p:sp>
      <p:sp>
        <p:nvSpPr>
          <p:cNvPr id="35" name="TextBox 34">
            <a:extLst>
              <a:ext uri="{FF2B5EF4-FFF2-40B4-BE49-F238E27FC236}">
                <a16:creationId xmlns:a16="http://schemas.microsoft.com/office/drawing/2014/main" id="{4BC8A4AF-0A82-46C2-86ED-6A4335268F9D}"/>
              </a:ext>
            </a:extLst>
          </p:cNvPr>
          <p:cNvSpPr txBox="1"/>
          <p:nvPr/>
        </p:nvSpPr>
        <p:spPr>
          <a:xfrm>
            <a:off x="4020072" y="3676688"/>
            <a:ext cx="7859077" cy="3255315"/>
          </a:xfrm>
          <a:prstGeom prst="rect">
            <a:avLst/>
          </a:prstGeom>
          <a:noFill/>
        </p:spPr>
        <p:txBody>
          <a:bodyPr wrap="square">
            <a:spAutoFit/>
          </a:bodyPr>
          <a:lstStyle/>
          <a:p>
            <a:pPr algn="l"/>
            <a:r>
              <a:rPr lang="en-US" sz="1500" b="1" dirty="0">
                <a:solidFill>
                  <a:srgbClr val="174887"/>
                </a:solidFill>
                <a:effectLst/>
                <a:latin typeface="Arial" panose="020B0604020202020204" pitchFamily="34" charset="0"/>
                <a:cs typeface="Arial" panose="020B0604020202020204" pitchFamily="34" charset="0"/>
              </a:rPr>
              <a:t>Advocate for Healthy Schools</a:t>
            </a:r>
          </a:p>
          <a:p>
            <a:pPr marL="285750" indent="-285750" algn="l">
              <a:buFont typeface="Arial" panose="020B0604020202020204" pitchFamily="34" charset="0"/>
              <a:buChar char="•"/>
            </a:pPr>
            <a:endParaRPr lang="en-US" sz="1500" b="0" i="0" dirty="0">
              <a:solidFill>
                <a:srgbClr val="000000"/>
              </a:solidFill>
              <a:effectLst/>
              <a:latin typeface="Arial" panose="020B0604020202020204" pitchFamily="34" charset="0"/>
              <a:cs typeface="Arial" panose="020B0604020202020204" pitchFamily="34" charset="0"/>
            </a:endParaRPr>
          </a:p>
          <a:p>
            <a:pPr lvl="1">
              <a:lnSpc>
                <a:spcPct val="114000"/>
              </a:lnSpc>
            </a:pPr>
            <a:r>
              <a:rPr lang="en-US" sz="1500" b="0" i="0" dirty="0">
                <a:solidFill>
                  <a:srgbClr val="000000"/>
                </a:solidFill>
                <a:effectLst/>
                <a:latin typeface="Arial" panose="020B0604020202020204" pitchFamily="34" charset="0"/>
                <a:cs typeface="Arial" panose="020B0604020202020204" pitchFamily="34" charset="0"/>
                <a:hlinkClick r:id="rId3"/>
              </a:rPr>
              <a:t>Call your elected officials</a:t>
            </a:r>
            <a:endParaRPr lang="en-US" sz="1500" b="0" i="0" dirty="0">
              <a:solidFill>
                <a:srgbClr val="000000"/>
              </a:solidFill>
              <a:effectLst/>
              <a:latin typeface="Arial" panose="020B0604020202020204" pitchFamily="34" charset="0"/>
              <a:cs typeface="Arial" panose="020B0604020202020204" pitchFamily="34" charset="0"/>
            </a:endParaRPr>
          </a:p>
          <a:p>
            <a:pPr lvl="1">
              <a:lnSpc>
                <a:spcPct val="114000"/>
              </a:lnSpc>
            </a:pPr>
            <a:endParaRPr lang="en-US" sz="1500" dirty="0">
              <a:solidFill>
                <a:srgbClr val="000000"/>
              </a:solidFill>
              <a:latin typeface="Arial" panose="020B0604020202020204" pitchFamily="34" charset="0"/>
              <a:cs typeface="Arial" panose="020B0604020202020204" pitchFamily="34" charset="0"/>
            </a:endParaRPr>
          </a:p>
          <a:p>
            <a:pPr lvl="1">
              <a:lnSpc>
                <a:spcPct val="114000"/>
              </a:lnSpc>
            </a:pPr>
            <a:r>
              <a:rPr lang="en-US" sz="1500" dirty="0">
                <a:solidFill>
                  <a:srgbClr val="000000"/>
                </a:solidFill>
                <a:latin typeface="Arial" panose="020B0604020202020204" pitchFamily="34" charset="0"/>
                <a:cs typeface="Arial" panose="020B0604020202020204" pitchFamily="34" charset="0"/>
                <a:hlinkClick r:id="rId4"/>
              </a:rPr>
              <a:t>Email your elected officials</a:t>
            </a:r>
            <a:endParaRPr lang="en-US" sz="1500" dirty="0">
              <a:solidFill>
                <a:srgbClr val="000000"/>
              </a:solidFill>
              <a:latin typeface="Arial" panose="020B0604020202020204" pitchFamily="34" charset="0"/>
              <a:cs typeface="Arial" panose="020B0604020202020204" pitchFamily="34" charset="0"/>
            </a:endParaRPr>
          </a:p>
          <a:p>
            <a:pPr lvl="1">
              <a:lnSpc>
                <a:spcPct val="114000"/>
              </a:lnSpc>
            </a:pPr>
            <a:endParaRPr lang="en-US" sz="1500" dirty="0">
              <a:solidFill>
                <a:srgbClr val="000000"/>
              </a:solidFill>
              <a:effectLst/>
              <a:latin typeface="Arial" panose="020B0604020202020204" pitchFamily="34" charset="0"/>
              <a:cs typeface="Arial" panose="020B0604020202020204" pitchFamily="34" charset="0"/>
            </a:endParaRPr>
          </a:p>
          <a:p>
            <a:pPr lvl="1">
              <a:lnSpc>
                <a:spcPct val="114000"/>
              </a:lnSpc>
            </a:pPr>
            <a:r>
              <a:rPr lang="en-US" sz="1500" dirty="0">
                <a:solidFill>
                  <a:srgbClr val="000000"/>
                </a:solidFill>
                <a:effectLst/>
                <a:latin typeface="Arial" panose="020B0604020202020204" pitchFamily="34" charset="0"/>
                <a:cs typeface="Arial" panose="020B0604020202020204" pitchFamily="34" charset="0"/>
                <a:hlinkClick r:id="rId5"/>
              </a:rPr>
              <a:t>Join a town hall meeting</a:t>
            </a:r>
            <a:endParaRPr lang="en-US" sz="1500" dirty="0">
              <a:solidFill>
                <a:srgbClr val="000000"/>
              </a:solidFill>
              <a:effectLst/>
              <a:latin typeface="Arial" panose="020B0604020202020204" pitchFamily="34" charset="0"/>
              <a:cs typeface="Arial" panose="020B0604020202020204" pitchFamily="34" charset="0"/>
            </a:endParaRPr>
          </a:p>
          <a:p>
            <a:pPr lvl="1">
              <a:lnSpc>
                <a:spcPct val="114000"/>
              </a:lnSpc>
            </a:pPr>
            <a:endParaRPr lang="en-US" sz="1500" dirty="0">
              <a:solidFill>
                <a:srgbClr val="000000"/>
              </a:solidFill>
              <a:latin typeface="Arial" panose="020B0604020202020204" pitchFamily="34" charset="0"/>
              <a:cs typeface="Arial" panose="020B0604020202020204" pitchFamily="34" charset="0"/>
            </a:endParaRPr>
          </a:p>
          <a:p>
            <a:pPr lvl="1">
              <a:lnSpc>
                <a:spcPct val="114000"/>
              </a:lnSpc>
            </a:pPr>
            <a:r>
              <a:rPr lang="en-US" sz="1500" dirty="0">
                <a:solidFill>
                  <a:srgbClr val="000000"/>
                </a:solidFill>
                <a:latin typeface="Arial" panose="020B0604020202020204" pitchFamily="34" charset="0"/>
                <a:cs typeface="Arial" panose="020B0604020202020204" pitchFamily="34" charset="0"/>
                <a:hlinkClick r:id="rId6"/>
              </a:rPr>
              <a:t>Contact your child’s district or school leaders</a:t>
            </a:r>
            <a:endParaRPr lang="en-US" sz="1500" dirty="0">
              <a:solidFill>
                <a:srgbClr val="000000"/>
              </a:solidFill>
              <a:latin typeface="Arial" panose="020B0604020202020204" pitchFamily="34" charset="0"/>
              <a:cs typeface="Arial" panose="020B0604020202020204" pitchFamily="34" charset="0"/>
            </a:endParaRPr>
          </a:p>
          <a:p>
            <a:pPr lvl="1">
              <a:lnSpc>
                <a:spcPct val="114000"/>
              </a:lnSpc>
            </a:pPr>
            <a:endParaRPr lang="en-US" sz="1500" dirty="0">
              <a:solidFill>
                <a:srgbClr val="000000"/>
              </a:solidFill>
              <a:effectLst/>
              <a:latin typeface="Arial" panose="020B0604020202020204" pitchFamily="34" charset="0"/>
              <a:cs typeface="Arial" panose="020B0604020202020204" pitchFamily="34" charset="0"/>
            </a:endParaRPr>
          </a:p>
          <a:p>
            <a:pPr lvl="1">
              <a:lnSpc>
                <a:spcPct val="114000"/>
              </a:lnSpc>
            </a:pPr>
            <a:r>
              <a:rPr lang="en-US" sz="1500" dirty="0">
                <a:solidFill>
                  <a:srgbClr val="000000"/>
                </a:solidFill>
                <a:effectLst/>
                <a:latin typeface="Arial" panose="020B0604020202020204" pitchFamily="34" charset="0"/>
                <a:cs typeface="Arial" panose="020B0604020202020204" pitchFamily="34" charset="0"/>
                <a:hlinkClick r:id="rId7"/>
              </a:rPr>
              <a:t>Show support on social media</a:t>
            </a:r>
            <a:endParaRPr lang="en-US" sz="1500" dirty="0">
              <a:effectLst/>
              <a:latin typeface="Arial" panose="020B0604020202020204" pitchFamily="34" charset="0"/>
              <a:cs typeface="Arial" panose="020B0604020202020204" pitchFamily="34" charset="0"/>
            </a:endParaRPr>
          </a:p>
          <a:p>
            <a:pPr algn="l"/>
            <a:endParaRPr lang="en-US" sz="1500" dirty="0">
              <a:effectLst/>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3F0EB1FA-8566-45D8-9CF1-02970E7E4F24}"/>
              </a:ext>
            </a:extLst>
          </p:cNvPr>
          <p:cNvGrpSpPr/>
          <p:nvPr/>
        </p:nvGrpSpPr>
        <p:grpSpPr>
          <a:xfrm>
            <a:off x="4020072" y="4143979"/>
            <a:ext cx="421700" cy="2502789"/>
            <a:chOff x="3873931" y="3989760"/>
            <a:chExt cx="477733" cy="2834342"/>
          </a:xfrm>
        </p:grpSpPr>
        <p:pic>
          <p:nvPicPr>
            <p:cNvPr id="1037" name="Picture 13">
              <a:extLst>
                <a:ext uri="{FF2B5EF4-FFF2-40B4-BE49-F238E27FC236}">
                  <a16:creationId xmlns:a16="http://schemas.microsoft.com/office/drawing/2014/main" id="{90A52260-0563-42AD-B312-895565F2D8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3931" y="4601959"/>
              <a:ext cx="456016" cy="4560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B96414E-C15B-4E46-AC69-E850B46ADC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4032" y="5180288"/>
              <a:ext cx="456016" cy="45601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A8210866-D683-4A93-9AE1-8D365D0372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3931" y="5792487"/>
              <a:ext cx="456016" cy="4560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C0B1E37-5335-45A2-BFA3-6448848916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5648" y="6368085"/>
              <a:ext cx="456016" cy="4560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FF06472-5DB5-4FAB-A0C8-92EEFD08E28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648" y="3989760"/>
              <a:ext cx="456016" cy="456016"/>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37" descr="Graphical user interface, text, application&#10;&#10;Description automatically generated with medium confidence">
            <a:extLst>
              <a:ext uri="{FF2B5EF4-FFF2-40B4-BE49-F238E27FC236}">
                <a16:creationId xmlns:a16="http://schemas.microsoft.com/office/drawing/2014/main" id="{74394DC4-8856-4E05-A735-7C41E45C9FCA}"/>
              </a:ext>
            </a:extLst>
          </p:cNvPr>
          <p:cNvPicPr>
            <a:picLocks noChangeAspect="1"/>
          </p:cNvPicPr>
          <p:nvPr/>
        </p:nvPicPr>
        <p:blipFill rotWithShape="1">
          <a:blip r:embed="rId13">
            <a:extLst>
              <a:ext uri="{28A0092B-C50C-407E-A947-70E740481C1C}">
                <a14:useLocalDpi xmlns:a14="http://schemas.microsoft.com/office/drawing/2010/main" val="0"/>
              </a:ext>
            </a:extLst>
          </a:blip>
          <a:srcRect t="4104" b="12469"/>
          <a:stretch/>
        </p:blipFill>
        <p:spPr>
          <a:xfrm>
            <a:off x="10225581" y="6115801"/>
            <a:ext cx="1769010" cy="530967"/>
          </a:xfrm>
          <a:prstGeom prst="rect">
            <a:avLst/>
          </a:prstGeom>
        </p:spPr>
      </p:pic>
      <p:sp>
        <p:nvSpPr>
          <p:cNvPr id="53" name="TextBox 52">
            <a:extLst>
              <a:ext uri="{FF2B5EF4-FFF2-40B4-BE49-F238E27FC236}">
                <a16:creationId xmlns:a16="http://schemas.microsoft.com/office/drawing/2014/main" id="{A2A376E4-6BE8-4E6E-AD2E-F94ABE4941E5}"/>
              </a:ext>
            </a:extLst>
          </p:cNvPr>
          <p:cNvSpPr txBox="1"/>
          <p:nvPr/>
        </p:nvSpPr>
        <p:spPr>
          <a:xfrm>
            <a:off x="4020072" y="1422846"/>
            <a:ext cx="74652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74887"/>
                </a:solidFill>
                <a:effectLst/>
                <a:uLnTx/>
                <a:uFillTx/>
                <a:latin typeface="Arial" panose="020B0604020202020204" pitchFamily="34" charset="0"/>
                <a:cs typeface="Arial" panose="020B0604020202020204" pitchFamily="34" charset="0"/>
              </a:rPr>
              <a:t>Take the Thriving Schools Integrated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a:t>
            </a:r>
            <a:r>
              <a:rPr kumimoji="0" lang="en-US" sz="1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14"/>
              </a:rPr>
              <a:t>Thriving Schools Integrated Assessment </a:t>
            </a:r>
            <a:r>
              <a:rPr kumimoji="0" lang="en-US" sz="1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is an evidence-based self-assessment tool that supports districts and schools in identifying strengths and opportunities for improving key elements of the Healthy Schools Ten Year Roadmap.</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F3F260F-6DCD-469F-8D85-A02907C6EF0D}"/>
              </a:ext>
            </a:extLst>
          </p:cNvPr>
          <p:cNvSpPr txBox="1"/>
          <p:nvPr/>
        </p:nvSpPr>
        <p:spPr>
          <a:xfrm>
            <a:off x="4020072" y="2672283"/>
            <a:ext cx="7124205" cy="8079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74887"/>
                </a:solidFill>
                <a:effectLst/>
                <a:uLnTx/>
                <a:uFillTx/>
                <a:latin typeface="Arial" panose="020B0604020202020204" pitchFamily="34" charset="0"/>
                <a:cs typeface="Arial" panose="020B0604020202020204" pitchFamily="34" charset="0"/>
              </a:rPr>
              <a:t>Stay Updated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hlinkClick r:id="rId15"/>
              </a:rPr>
              <a:t>Sign up </a:t>
            </a:r>
            <a:r>
              <a:rPr kumimoji="0" lang="en-US" sz="1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for the Healthy Schools Roadmap mailing list to learn about opportunities to get involved.</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3" name="Arrow: Right 42">
            <a:extLst>
              <a:ext uri="{FF2B5EF4-FFF2-40B4-BE49-F238E27FC236}">
                <a16:creationId xmlns:a16="http://schemas.microsoft.com/office/drawing/2014/main" id="{E8F62AEE-14EC-4F45-83B1-65F540AC4B23}"/>
              </a:ext>
            </a:extLst>
          </p:cNvPr>
          <p:cNvSpPr/>
          <p:nvPr/>
        </p:nvSpPr>
        <p:spPr>
          <a:xfrm>
            <a:off x="362363" y="1492083"/>
            <a:ext cx="3460700" cy="877187"/>
          </a:xfrm>
          <a:prstGeom prst="rightArrow">
            <a:avLst/>
          </a:prstGeom>
          <a:solidFill>
            <a:srgbClr val="124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effectLst/>
                <a:latin typeface="Arial" panose="020B0604020202020204" pitchFamily="34" charset="0"/>
                <a:cs typeface="Arial" panose="020B0604020202020204" pitchFamily="34" charset="0"/>
              </a:rPr>
              <a:t>If you are a school or district leader</a:t>
            </a:r>
          </a:p>
        </p:txBody>
      </p:sp>
      <p:sp>
        <p:nvSpPr>
          <p:cNvPr id="60" name="Arrow: Right 59">
            <a:extLst>
              <a:ext uri="{FF2B5EF4-FFF2-40B4-BE49-F238E27FC236}">
                <a16:creationId xmlns:a16="http://schemas.microsoft.com/office/drawing/2014/main" id="{5C10B9C7-2337-4799-8C56-A46F48A55012}"/>
              </a:ext>
            </a:extLst>
          </p:cNvPr>
          <p:cNvSpPr/>
          <p:nvPr/>
        </p:nvSpPr>
        <p:spPr>
          <a:xfrm>
            <a:off x="362363" y="2633151"/>
            <a:ext cx="3460700" cy="877187"/>
          </a:xfrm>
          <a:prstGeom prst="rightArrow">
            <a:avLst/>
          </a:prstGeom>
          <a:solidFill>
            <a:srgbClr val="124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effectLst/>
                <a:latin typeface="Arial" panose="020B0604020202020204" pitchFamily="34" charset="0"/>
                <a:cs typeface="Arial" panose="020B0604020202020204" pitchFamily="34" charset="0"/>
              </a:rPr>
              <a:t>If you are an organization focused on health or education</a:t>
            </a:r>
          </a:p>
        </p:txBody>
      </p:sp>
      <p:sp>
        <p:nvSpPr>
          <p:cNvPr id="61" name="Arrow: Right 60">
            <a:extLst>
              <a:ext uri="{FF2B5EF4-FFF2-40B4-BE49-F238E27FC236}">
                <a16:creationId xmlns:a16="http://schemas.microsoft.com/office/drawing/2014/main" id="{FB75C39F-4259-4EEF-AB9C-C6ED22F84EA1}"/>
              </a:ext>
            </a:extLst>
          </p:cNvPr>
          <p:cNvSpPr/>
          <p:nvPr/>
        </p:nvSpPr>
        <p:spPr>
          <a:xfrm>
            <a:off x="312851" y="4957985"/>
            <a:ext cx="3460700" cy="877187"/>
          </a:xfrm>
          <a:prstGeom prst="rightArrow">
            <a:avLst/>
          </a:prstGeom>
          <a:solidFill>
            <a:srgbClr val="124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effectLst/>
                <a:latin typeface="Arial" panose="020B0604020202020204" pitchFamily="34" charset="0"/>
                <a:cs typeface="Arial" panose="020B0604020202020204" pitchFamily="34" charset="0"/>
              </a:rPr>
              <a:t>If you are an interested community member</a:t>
            </a:r>
          </a:p>
        </p:txBody>
      </p:sp>
    </p:spTree>
    <p:custDataLst>
      <p:tags r:id="rId1"/>
    </p:custDataLst>
    <p:extLst>
      <p:ext uri="{BB962C8B-B14F-4D97-AF65-F5344CB8AC3E}">
        <p14:creationId xmlns:p14="http://schemas.microsoft.com/office/powerpoint/2010/main" val="311359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10;p7">
            <a:extLst>
              <a:ext uri="{FF2B5EF4-FFF2-40B4-BE49-F238E27FC236}">
                <a16:creationId xmlns:a16="http://schemas.microsoft.com/office/drawing/2014/main" id="{2E34C187-50D9-4B27-A938-424EB5A46F51}"/>
              </a:ext>
            </a:extLst>
          </p:cNvPr>
          <p:cNvSpPr/>
          <p:nvPr/>
        </p:nvSpPr>
        <p:spPr>
          <a:xfrm>
            <a:off x="5466115" y="2632195"/>
            <a:ext cx="6377704" cy="1969447"/>
          </a:xfrm>
          <a:prstGeom prst="rect">
            <a:avLst/>
          </a:prstGeom>
          <a:solidFill>
            <a:srgbClr val="174887"/>
          </a:solidFill>
          <a:ln>
            <a:noFill/>
          </a:ln>
        </p:spPr>
        <p:txBody>
          <a:bodyPr spcFirstLastPara="1" wrap="square" lIns="34267" tIns="34267" rIns="34267" bIns="34267" anchor="ctr" anchorCtr="0">
            <a:noAutofit/>
          </a:bodyPr>
          <a:lstStyle/>
          <a:p>
            <a:pPr defTabSz="685526">
              <a:buSzPts val="1400"/>
              <a:defRPr/>
            </a:pPr>
            <a:endParaRPr sz="525">
              <a:solidFill>
                <a:srgbClr val="000000"/>
              </a:solidFill>
              <a:latin typeface="Arial" panose="020B0604020202020204"/>
            </a:endParaRPr>
          </a:p>
        </p:txBody>
      </p:sp>
      <p:sp>
        <p:nvSpPr>
          <p:cNvPr id="9" name="TextBox 8">
            <a:extLst>
              <a:ext uri="{FF2B5EF4-FFF2-40B4-BE49-F238E27FC236}">
                <a16:creationId xmlns:a16="http://schemas.microsoft.com/office/drawing/2014/main" id="{9C94BA89-645C-4E38-9717-CC5AC1CF75F2}"/>
              </a:ext>
            </a:extLst>
          </p:cNvPr>
          <p:cNvSpPr txBox="1"/>
          <p:nvPr/>
        </p:nvSpPr>
        <p:spPr>
          <a:xfrm>
            <a:off x="5634796" y="3255934"/>
            <a:ext cx="6104357" cy="911019"/>
          </a:xfrm>
          <a:prstGeom prst="rect">
            <a:avLst/>
          </a:prstGeom>
          <a:noFill/>
        </p:spPr>
        <p:txBody>
          <a:bodyPr wrap="square">
            <a:spAutoFit/>
          </a:bodyPr>
          <a:lstStyle/>
          <a:p>
            <a:pPr marL="69808" defTabSz="1828068">
              <a:lnSpc>
                <a:spcPct val="114000"/>
              </a:lnSpc>
              <a:buSzPct val="100000"/>
              <a:defRPr/>
            </a:pPr>
            <a:r>
              <a:rPr lang="en-US" sz="1600" dirty="0">
                <a:solidFill>
                  <a:srgbClr val="FFFFFF"/>
                </a:solidFill>
                <a:latin typeface="Arial" panose="020B0604020202020204"/>
                <a:ea typeface="Arial"/>
                <a:cs typeface="Arial"/>
                <a:sym typeface="Arial"/>
              </a:rPr>
              <a:t>To identify bold, ambitious, action-oriented opportunities that have the potential to dramatically increase the number of healthy schools over the next decade. </a:t>
            </a:r>
          </a:p>
        </p:txBody>
      </p:sp>
      <p:sp>
        <p:nvSpPr>
          <p:cNvPr id="10" name="TextBox 9">
            <a:extLst>
              <a:ext uri="{FF2B5EF4-FFF2-40B4-BE49-F238E27FC236}">
                <a16:creationId xmlns:a16="http://schemas.microsoft.com/office/drawing/2014/main" id="{ECB7655F-A34F-4DF0-996C-C3B7F91719A3}"/>
              </a:ext>
            </a:extLst>
          </p:cNvPr>
          <p:cNvSpPr txBox="1"/>
          <p:nvPr/>
        </p:nvSpPr>
        <p:spPr>
          <a:xfrm>
            <a:off x="5427761" y="2736266"/>
            <a:ext cx="6394898" cy="492443"/>
          </a:xfrm>
          <a:prstGeom prst="rect">
            <a:avLst/>
          </a:prstGeom>
          <a:noFill/>
        </p:spPr>
        <p:txBody>
          <a:bodyPr wrap="square" rtlCol="0">
            <a:spAutoFit/>
          </a:bodyPr>
          <a:lstStyle/>
          <a:p>
            <a:pPr algn="ctr" defTabSz="914034">
              <a:defRPr/>
            </a:pPr>
            <a:r>
              <a:rPr lang="en-US" sz="2600" b="1" dirty="0">
                <a:solidFill>
                  <a:srgbClr val="FFFFFF"/>
                </a:solidFill>
                <a:latin typeface="Ubuntu" panose="020B0504030602030204" pitchFamily="34" charset="0"/>
                <a:cs typeface="Calibri Light"/>
              </a:rPr>
              <a:t>Our Mission</a:t>
            </a:r>
          </a:p>
        </p:txBody>
      </p:sp>
      <p:grpSp>
        <p:nvGrpSpPr>
          <p:cNvPr id="11" name="Group 10">
            <a:extLst>
              <a:ext uri="{FF2B5EF4-FFF2-40B4-BE49-F238E27FC236}">
                <a16:creationId xmlns:a16="http://schemas.microsoft.com/office/drawing/2014/main" id="{16D4DFFA-01BC-4332-9E7C-4D669433473D}"/>
              </a:ext>
            </a:extLst>
          </p:cNvPr>
          <p:cNvGrpSpPr/>
          <p:nvPr/>
        </p:nvGrpSpPr>
        <p:grpSpPr>
          <a:xfrm>
            <a:off x="5466115" y="288060"/>
            <a:ext cx="6394900" cy="2136100"/>
            <a:chOff x="431245" y="849178"/>
            <a:chExt cx="3443055" cy="1935367"/>
          </a:xfrm>
        </p:grpSpPr>
        <p:sp>
          <p:nvSpPr>
            <p:cNvPr id="12" name="Google Shape;410;p7">
              <a:extLst>
                <a:ext uri="{FF2B5EF4-FFF2-40B4-BE49-F238E27FC236}">
                  <a16:creationId xmlns:a16="http://schemas.microsoft.com/office/drawing/2014/main" id="{F01EC1B8-2869-485E-A40C-3DC6377DEE9F}"/>
                </a:ext>
              </a:extLst>
            </p:cNvPr>
            <p:cNvSpPr/>
            <p:nvPr/>
          </p:nvSpPr>
          <p:spPr>
            <a:xfrm>
              <a:off x="431245" y="849178"/>
              <a:ext cx="3443055" cy="1935367"/>
            </a:xfrm>
            <a:prstGeom prst="rect">
              <a:avLst/>
            </a:prstGeom>
            <a:solidFill>
              <a:srgbClr val="A8368C"/>
            </a:solidFill>
            <a:ln>
              <a:noFill/>
            </a:ln>
          </p:spPr>
          <p:txBody>
            <a:bodyPr spcFirstLastPara="1" wrap="square" lIns="34267" tIns="34267" rIns="34267" bIns="34267" anchor="ctr" anchorCtr="0">
              <a:noAutofit/>
            </a:bodyPr>
            <a:lstStyle/>
            <a:p>
              <a:pPr defTabSz="634728">
                <a:defRPr/>
              </a:pPr>
              <a:endParaRPr lang="en-US" sz="1200">
                <a:solidFill>
                  <a:srgbClr val="FFFFFF"/>
                </a:solidFill>
                <a:latin typeface="Arial" panose="020B0604020202020204"/>
                <a:ea typeface="Arial"/>
                <a:cs typeface="Calibri Light"/>
              </a:endParaRPr>
            </a:p>
          </p:txBody>
        </p:sp>
        <p:sp>
          <p:nvSpPr>
            <p:cNvPr id="13" name="TextBox 12">
              <a:extLst>
                <a:ext uri="{FF2B5EF4-FFF2-40B4-BE49-F238E27FC236}">
                  <a16:creationId xmlns:a16="http://schemas.microsoft.com/office/drawing/2014/main" id="{6B408A70-6B6C-4578-8190-6C02763A48CC}"/>
                </a:ext>
              </a:extLst>
            </p:cNvPr>
            <p:cNvSpPr txBox="1"/>
            <p:nvPr/>
          </p:nvSpPr>
          <p:spPr>
            <a:xfrm>
              <a:off x="431245" y="906026"/>
              <a:ext cx="3443055" cy="446167"/>
            </a:xfrm>
            <a:prstGeom prst="rect">
              <a:avLst/>
            </a:prstGeom>
            <a:noFill/>
          </p:spPr>
          <p:txBody>
            <a:bodyPr wrap="square">
              <a:spAutoFit/>
            </a:bodyPr>
            <a:lstStyle/>
            <a:p>
              <a:pPr algn="ctr" defTabSz="634728">
                <a:defRPr/>
              </a:pPr>
              <a:r>
                <a:rPr lang="en-US" sz="2600" b="1" dirty="0">
                  <a:solidFill>
                    <a:srgbClr val="FFFFFF"/>
                  </a:solidFill>
                  <a:latin typeface="Ubuntu" panose="020B0504030602030204" pitchFamily="34" charset="0"/>
                  <a:ea typeface="Arial"/>
                  <a:cs typeface="Calibri Light"/>
                </a:rPr>
                <a:t>Who We Are </a:t>
              </a:r>
            </a:p>
          </p:txBody>
        </p:sp>
        <p:sp>
          <p:nvSpPr>
            <p:cNvPr id="14" name="TextBox 13">
              <a:extLst>
                <a:ext uri="{FF2B5EF4-FFF2-40B4-BE49-F238E27FC236}">
                  <a16:creationId xmlns:a16="http://schemas.microsoft.com/office/drawing/2014/main" id="{01C459B3-4915-4DC8-A054-2B1BCAE4C974}"/>
                </a:ext>
              </a:extLst>
            </p:cNvPr>
            <p:cNvSpPr txBox="1"/>
            <p:nvPr/>
          </p:nvSpPr>
          <p:spPr>
            <a:xfrm>
              <a:off x="522064" y="1295804"/>
              <a:ext cx="3202229" cy="1334085"/>
            </a:xfrm>
            <a:prstGeom prst="rect">
              <a:avLst/>
            </a:prstGeom>
            <a:noFill/>
          </p:spPr>
          <p:txBody>
            <a:bodyPr wrap="square">
              <a:spAutoFit/>
            </a:bodyPr>
            <a:lstStyle/>
            <a:p>
              <a:pPr defTabSz="634728">
                <a:lnSpc>
                  <a:spcPct val="114000"/>
                </a:lnSpc>
                <a:defRPr/>
              </a:pPr>
              <a:r>
                <a:rPr lang="en-US" sz="1600" dirty="0">
                  <a:solidFill>
                    <a:srgbClr val="FFFFFF"/>
                  </a:solidFill>
                  <a:latin typeface="Arial" panose="020B0604020202020204"/>
                  <a:ea typeface="Arial"/>
                  <a:cs typeface="Calibri Light"/>
                </a:rPr>
                <a:t>The Roadmap was developed by National Healthy Schools Collaborative a collective impact group of well-established, nationally recognized organizations working in health and education brought together by the Kaiser Permanente Thriving Schools.</a:t>
              </a:r>
            </a:p>
          </p:txBody>
        </p:sp>
      </p:grpSp>
      <p:grpSp>
        <p:nvGrpSpPr>
          <p:cNvPr id="15" name="Group 14">
            <a:extLst>
              <a:ext uri="{FF2B5EF4-FFF2-40B4-BE49-F238E27FC236}">
                <a16:creationId xmlns:a16="http://schemas.microsoft.com/office/drawing/2014/main" id="{16FCAD64-F410-4A0D-B4C7-81E401F910CA}"/>
              </a:ext>
            </a:extLst>
          </p:cNvPr>
          <p:cNvGrpSpPr/>
          <p:nvPr/>
        </p:nvGrpSpPr>
        <p:grpSpPr>
          <a:xfrm>
            <a:off x="5466115" y="4796426"/>
            <a:ext cx="6394900" cy="1773512"/>
            <a:chOff x="420834" y="5210268"/>
            <a:chExt cx="3443055" cy="1440157"/>
          </a:xfrm>
        </p:grpSpPr>
        <p:sp>
          <p:nvSpPr>
            <p:cNvPr id="16" name="Google Shape;410;p7">
              <a:extLst>
                <a:ext uri="{FF2B5EF4-FFF2-40B4-BE49-F238E27FC236}">
                  <a16:creationId xmlns:a16="http://schemas.microsoft.com/office/drawing/2014/main" id="{DE63F460-885E-404B-9959-00A8271A7540}"/>
                </a:ext>
              </a:extLst>
            </p:cNvPr>
            <p:cNvSpPr/>
            <p:nvPr/>
          </p:nvSpPr>
          <p:spPr>
            <a:xfrm>
              <a:off x="420834" y="5210268"/>
              <a:ext cx="3443055" cy="1440157"/>
            </a:xfrm>
            <a:prstGeom prst="rect">
              <a:avLst/>
            </a:prstGeom>
            <a:solidFill>
              <a:srgbClr val="55A440"/>
            </a:solidFill>
            <a:ln>
              <a:noFill/>
            </a:ln>
          </p:spPr>
          <p:txBody>
            <a:bodyPr spcFirstLastPara="1" wrap="square" lIns="34267" tIns="34267" rIns="34267" bIns="34267" anchor="ctr" anchorCtr="0">
              <a:noAutofit/>
            </a:bodyPr>
            <a:lstStyle/>
            <a:p>
              <a:pPr defTabSz="685526">
                <a:buSzPts val="1400"/>
                <a:defRPr/>
              </a:pPr>
              <a:endParaRPr lang="en-US" sz="525">
                <a:solidFill>
                  <a:srgbClr val="000000"/>
                </a:solidFill>
                <a:latin typeface="Arial" panose="020B0604020202020204"/>
              </a:endParaRPr>
            </a:p>
          </p:txBody>
        </p:sp>
        <p:sp>
          <p:nvSpPr>
            <p:cNvPr id="17" name="TextBox 16">
              <a:extLst>
                <a:ext uri="{FF2B5EF4-FFF2-40B4-BE49-F238E27FC236}">
                  <a16:creationId xmlns:a16="http://schemas.microsoft.com/office/drawing/2014/main" id="{4A384458-1DB6-4946-80BD-C04D8DD2D6D7}"/>
                </a:ext>
              </a:extLst>
            </p:cNvPr>
            <p:cNvSpPr txBox="1"/>
            <p:nvPr/>
          </p:nvSpPr>
          <p:spPr>
            <a:xfrm>
              <a:off x="511653" y="5727749"/>
              <a:ext cx="3286625" cy="745195"/>
            </a:xfrm>
            <a:prstGeom prst="rect">
              <a:avLst/>
            </a:prstGeom>
            <a:noFill/>
          </p:spPr>
          <p:txBody>
            <a:bodyPr wrap="square">
              <a:spAutoFit/>
            </a:bodyPr>
            <a:lstStyle/>
            <a:p>
              <a:pPr marL="69808" defTabSz="1828068">
                <a:lnSpc>
                  <a:spcPct val="115000"/>
                </a:lnSpc>
                <a:buSzPct val="100000"/>
                <a:defRPr/>
              </a:pPr>
              <a:r>
                <a:rPr lang="en-US" sz="1600" dirty="0">
                  <a:solidFill>
                    <a:srgbClr val="FFFFFF"/>
                  </a:solidFill>
                  <a:latin typeface="Arial" panose="020B0604020202020204"/>
                  <a:ea typeface="Arial"/>
                  <a:cs typeface="Arial"/>
                  <a:sym typeface="Arial"/>
                </a:rPr>
                <a:t>To coordinate and accelerate multi-sector collaboration needed to empower every school to succeed, every educator to excel, and every child to thrive. </a:t>
              </a:r>
            </a:p>
          </p:txBody>
        </p:sp>
        <p:sp>
          <p:nvSpPr>
            <p:cNvPr id="18" name="TextBox 17">
              <a:extLst>
                <a:ext uri="{FF2B5EF4-FFF2-40B4-BE49-F238E27FC236}">
                  <a16:creationId xmlns:a16="http://schemas.microsoft.com/office/drawing/2014/main" id="{2428F3BF-6303-4E14-89F7-00BB78AA47C8}"/>
                </a:ext>
              </a:extLst>
            </p:cNvPr>
            <p:cNvSpPr txBox="1"/>
            <p:nvPr/>
          </p:nvSpPr>
          <p:spPr>
            <a:xfrm>
              <a:off x="852915" y="5296862"/>
              <a:ext cx="2578893" cy="399882"/>
            </a:xfrm>
            <a:prstGeom prst="rect">
              <a:avLst/>
            </a:prstGeom>
            <a:noFill/>
          </p:spPr>
          <p:txBody>
            <a:bodyPr wrap="square">
              <a:spAutoFit/>
            </a:bodyPr>
            <a:lstStyle/>
            <a:p>
              <a:pPr algn="ctr" defTabSz="914034">
                <a:defRPr/>
              </a:pPr>
              <a:r>
                <a:rPr lang="en-US" sz="2600" b="1" dirty="0">
                  <a:solidFill>
                    <a:srgbClr val="FFFFFF"/>
                  </a:solidFill>
                  <a:latin typeface="Ubuntu" panose="020B0504030602030204" pitchFamily="34" charset="0"/>
                  <a:cs typeface="Calibri Light"/>
                </a:rPr>
                <a:t>Our Vision</a:t>
              </a:r>
            </a:p>
          </p:txBody>
        </p:sp>
      </p:grpSp>
      <p:pic>
        <p:nvPicPr>
          <p:cNvPr id="20" name="Picture 19">
            <a:extLst>
              <a:ext uri="{FF2B5EF4-FFF2-40B4-BE49-F238E27FC236}">
                <a16:creationId xmlns:a16="http://schemas.microsoft.com/office/drawing/2014/main" id="{DA75C637-C7D4-4D11-8852-6053F7984875}"/>
              </a:ext>
            </a:extLst>
          </p:cNvPr>
          <p:cNvPicPr>
            <a:picLocks noChangeAspect="1"/>
          </p:cNvPicPr>
          <p:nvPr/>
        </p:nvPicPr>
        <p:blipFill>
          <a:blip r:embed="rId3"/>
          <a:stretch>
            <a:fillRect/>
          </a:stretch>
        </p:blipFill>
        <p:spPr>
          <a:xfrm>
            <a:off x="355225" y="288060"/>
            <a:ext cx="4832277" cy="6279625"/>
          </a:xfrm>
          <a:prstGeom prst="rect">
            <a:avLst/>
          </a:prstGeom>
        </p:spPr>
      </p:pic>
    </p:spTree>
    <p:custDataLst>
      <p:tags r:id="rId1"/>
    </p:custDataLst>
    <p:extLst>
      <p:ext uri="{BB962C8B-B14F-4D97-AF65-F5344CB8AC3E}">
        <p14:creationId xmlns:p14="http://schemas.microsoft.com/office/powerpoint/2010/main" val="162971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D77CE3-4DF0-4B93-8A94-D63EC64B6FDE}"/>
              </a:ext>
            </a:extLst>
          </p:cNvPr>
          <p:cNvSpPr txBox="1"/>
          <p:nvPr/>
        </p:nvSpPr>
        <p:spPr>
          <a:xfrm>
            <a:off x="6007346" y="1255355"/>
            <a:ext cx="5703668" cy="3139321"/>
          </a:xfrm>
          <a:prstGeom prst="rect">
            <a:avLst/>
          </a:prstGeom>
          <a:noFill/>
        </p:spPr>
        <p:txBody>
          <a:bodyPr wrap="square" lIns="91440" tIns="45720" rIns="91440" bIns="45720" anchor="t">
            <a:spAutoFit/>
          </a:bodyPr>
          <a:lstStyle/>
          <a:p>
            <a:r>
              <a:rPr lang="en-US">
                <a:solidFill>
                  <a:srgbClr val="124888"/>
                </a:solidFill>
                <a:latin typeface="Arial"/>
                <a:cs typeface="Arial"/>
              </a:rPr>
              <a:t>The National Healthy Schools Collaborative identified the top ten priorities for the next ten years to support healthy schools.</a:t>
            </a:r>
            <a:endParaRPr lang="en-US">
              <a:solidFill>
                <a:srgbClr val="000000"/>
              </a:solidFill>
              <a:latin typeface="Arial"/>
              <a:cs typeface="Calibri" panose="020F0502020204030204"/>
            </a:endParaRPr>
          </a:p>
          <a:p>
            <a:endParaRPr lang="en-US">
              <a:solidFill>
                <a:srgbClr val="174887"/>
              </a:solidFill>
              <a:latin typeface="Arial"/>
              <a:cs typeface="Arial"/>
            </a:endParaRPr>
          </a:p>
          <a:p>
            <a:r>
              <a:rPr lang="en-US">
                <a:solidFill>
                  <a:srgbClr val="174887"/>
                </a:solidFill>
                <a:latin typeface="Arial"/>
                <a:cs typeface="Arial"/>
              </a:rPr>
              <a:t>The Healthy Schools Roadmap is designed for stakeholders to take action in many ways at every level: federal, state, district, and school.</a:t>
            </a:r>
            <a:endParaRPr lang="en-US">
              <a:cs typeface="Calibri"/>
            </a:endParaRPr>
          </a:p>
          <a:p>
            <a:endParaRPr lang="en-US">
              <a:solidFill>
                <a:srgbClr val="174887"/>
              </a:solidFill>
              <a:latin typeface="Arial"/>
              <a:cs typeface="Arial"/>
            </a:endParaRPr>
          </a:p>
          <a:p>
            <a:r>
              <a:rPr lang="en-US">
                <a:solidFill>
                  <a:srgbClr val="174887"/>
                </a:solidFill>
                <a:latin typeface="Arial"/>
                <a:cs typeface="Arial"/>
              </a:rPr>
              <a:t>Each priority area includes opportunities for discussion and action to make schools a healthy place to work, learn, and play.</a:t>
            </a:r>
            <a:endParaRPr lang="en-US"/>
          </a:p>
        </p:txBody>
      </p:sp>
      <p:grpSp>
        <p:nvGrpSpPr>
          <p:cNvPr id="9" name="Group 8">
            <a:extLst>
              <a:ext uri="{FF2B5EF4-FFF2-40B4-BE49-F238E27FC236}">
                <a16:creationId xmlns:a16="http://schemas.microsoft.com/office/drawing/2014/main" id="{1D8D1EFE-9A4B-A714-A471-D1B6B424FBA4}"/>
              </a:ext>
            </a:extLst>
          </p:cNvPr>
          <p:cNvGrpSpPr/>
          <p:nvPr/>
        </p:nvGrpSpPr>
        <p:grpSpPr>
          <a:xfrm>
            <a:off x="697296" y="976250"/>
            <a:ext cx="4199512" cy="3469990"/>
            <a:chOff x="712037" y="1716924"/>
            <a:chExt cx="4199512" cy="3469990"/>
          </a:xfrm>
        </p:grpSpPr>
        <p:pic>
          <p:nvPicPr>
            <p:cNvPr id="5" name="Picture 6" descr="Diagram&#10;&#10;Description automatically generated">
              <a:extLst>
                <a:ext uri="{FF2B5EF4-FFF2-40B4-BE49-F238E27FC236}">
                  <a16:creationId xmlns:a16="http://schemas.microsoft.com/office/drawing/2014/main" id="{FCECAF3C-6657-01C0-1599-0438B6B071DD}"/>
                </a:ext>
              </a:extLst>
            </p:cNvPr>
            <p:cNvPicPr>
              <a:picLocks noChangeAspect="1"/>
            </p:cNvPicPr>
            <p:nvPr/>
          </p:nvPicPr>
          <p:blipFill>
            <a:blip r:embed="rId3"/>
            <a:stretch>
              <a:fillRect/>
            </a:stretch>
          </p:blipFill>
          <p:spPr>
            <a:xfrm>
              <a:off x="712037" y="2943217"/>
              <a:ext cx="4199512" cy="2243697"/>
            </a:xfrm>
            <a:prstGeom prst="rect">
              <a:avLst/>
            </a:prstGeom>
          </p:spPr>
        </p:pic>
        <p:pic>
          <p:nvPicPr>
            <p:cNvPr id="8" name="Picture 8">
              <a:extLst>
                <a:ext uri="{FF2B5EF4-FFF2-40B4-BE49-F238E27FC236}">
                  <a16:creationId xmlns:a16="http://schemas.microsoft.com/office/drawing/2014/main" id="{EF25B12A-511E-7C88-9D4E-E5CE78D57846}"/>
                </a:ext>
              </a:extLst>
            </p:cNvPr>
            <p:cNvPicPr>
              <a:picLocks noChangeAspect="1"/>
            </p:cNvPicPr>
            <p:nvPr/>
          </p:nvPicPr>
          <p:blipFill>
            <a:blip r:embed="rId4"/>
            <a:stretch>
              <a:fillRect/>
            </a:stretch>
          </p:blipFill>
          <p:spPr>
            <a:xfrm>
              <a:off x="1354016" y="1716924"/>
              <a:ext cx="3202353" cy="1030691"/>
            </a:xfrm>
            <a:prstGeom prst="rect">
              <a:avLst/>
            </a:prstGeom>
          </p:spPr>
        </p:pic>
      </p:grpSp>
      <p:sp>
        <p:nvSpPr>
          <p:cNvPr id="13" name="Oval 12">
            <a:extLst>
              <a:ext uri="{FF2B5EF4-FFF2-40B4-BE49-F238E27FC236}">
                <a16:creationId xmlns:a16="http://schemas.microsoft.com/office/drawing/2014/main" id="{566C24E3-D249-F749-0347-78B864A940C1}"/>
              </a:ext>
            </a:extLst>
          </p:cNvPr>
          <p:cNvSpPr/>
          <p:nvPr/>
        </p:nvSpPr>
        <p:spPr>
          <a:xfrm>
            <a:off x="5832290" y="1358005"/>
            <a:ext cx="129586" cy="135189"/>
          </a:xfrm>
          <a:prstGeom prst="ellipse">
            <a:avLst/>
          </a:prstGeom>
          <a:solidFill>
            <a:srgbClr val="124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0087547-30AB-7A6B-2D20-634D1DC1C43B}"/>
              </a:ext>
            </a:extLst>
          </p:cNvPr>
          <p:cNvSpPr/>
          <p:nvPr/>
        </p:nvSpPr>
        <p:spPr>
          <a:xfrm>
            <a:off x="5832289" y="2461784"/>
            <a:ext cx="129586" cy="135189"/>
          </a:xfrm>
          <a:prstGeom prst="ellipse">
            <a:avLst/>
          </a:prstGeom>
          <a:solidFill>
            <a:srgbClr val="55A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933B5ED-D3AF-D9F3-693F-BF0DA9E63804}"/>
              </a:ext>
            </a:extLst>
          </p:cNvPr>
          <p:cNvSpPr/>
          <p:nvPr/>
        </p:nvSpPr>
        <p:spPr>
          <a:xfrm>
            <a:off x="5832289" y="3565563"/>
            <a:ext cx="129586" cy="135189"/>
          </a:xfrm>
          <a:prstGeom prst="ellipse">
            <a:avLst/>
          </a:prstGeom>
          <a:solidFill>
            <a:srgbClr val="A0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9EB728-9159-4165-A16A-79C8B85D06F9}"/>
              </a:ext>
            </a:extLst>
          </p:cNvPr>
          <p:cNvSpPr/>
          <p:nvPr/>
        </p:nvSpPr>
        <p:spPr>
          <a:xfrm>
            <a:off x="4308" y="5260067"/>
            <a:ext cx="12188949" cy="1599191"/>
          </a:xfrm>
          <a:prstGeom prst="rect">
            <a:avLst/>
          </a:prstGeom>
          <a:solidFill>
            <a:srgbClr val="A0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353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8E3E3-FF1B-9293-2E14-5F4F405DAC20}"/>
              </a:ext>
            </a:extLst>
          </p:cNvPr>
          <p:cNvSpPr/>
          <p:nvPr/>
        </p:nvSpPr>
        <p:spPr>
          <a:xfrm>
            <a:off x="4308" y="5260067"/>
            <a:ext cx="12188949" cy="1599191"/>
          </a:xfrm>
          <a:prstGeom prst="rect">
            <a:avLst/>
          </a:prstGeom>
          <a:solidFill>
            <a:srgbClr val="A02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3B0592B-47F0-40B8-897E-EC6A4AA6FB79}"/>
              </a:ext>
            </a:extLst>
          </p:cNvPr>
          <p:cNvSpPr/>
          <p:nvPr/>
        </p:nvSpPr>
        <p:spPr>
          <a:xfrm>
            <a:off x="6004630" y="2237903"/>
            <a:ext cx="5440318" cy="3920458"/>
          </a:xfrm>
          <a:prstGeom prst="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7F6811-536F-417C-A211-FB072F09E83C}"/>
              </a:ext>
            </a:extLst>
          </p:cNvPr>
          <p:cNvSpPr/>
          <p:nvPr/>
        </p:nvSpPr>
        <p:spPr>
          <a:xfrm>
            <a:off x="761809" y="2259717"/>
            <a:ext cx="4837440" cy="3898644"/>
          </a:xfrm>
          <a:prstGeom prst="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National PTA | Beyond The Backpack">
            <a:extLst>
              <a:ext uri="{FF2B5EF4-FFF2-40B4-BE49-F238E27FC236}">
                <a16:creationId xmlns:a16="http://schemas.microsoft.com/office/drawing/2014/main" id="{9B3F72CE-8E58-431B-A74C-1EB788E60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868" y="2335643"/>
            <a:ext cx="1404577" cy="14045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F6A7B2-EC9F-F94E-80D7-BC17F4A569BE}"/>
              </a:ext>
            </a:extLst>
          </p:cNvPr>
          <p:cNvSpPr/>
          <p:nvPr/>
        </p:nvSpPr>
        <p:spPr>
          <a:xfrm>
            <a:off x="13441391" y="241251"/>
            <a:ext cx="4837440" cy="326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Slide Number Placeholder 2">
            <a:extLst>
              <a:ext uri="{FF2B5EF4-FFF2-40B4-BE49-F238E27FC236}">
                <a16:creationId xmlns:a16="http://schemas.microsoft.com/office/drawing/2014/main" id="{7DD64322-9F1F-406C-9C2C-AC20ACAD1039}"/>
              </a:ext>
            </a:extLst>
          </p:cNvPr>
          <p:cNvSpPr txBox="1">
            <a:spLocks/>
          </p:cNvSpPr>
          <p:nvPr/>
        </p:nvSpPr>
        <p:spPr>
          <a:xfrm>
            <a:off x="327949" y="6381474"/>
            <a:ext cx="8119212" cy="365125"/>
          </a:xfrm>
          <a:prstGeom prst="rect">
            <a:avLst/>
          </a:prstGeom>
        </p:spPr>
        <p:txBody>
          <a:bodyPr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C8B385D-DF67-E241-B0BF-76B80A8E743B}" type="slidenum">
              <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rPr>
              <a:t> </a:t>
            </a: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27" name="TextBox 26">
            <a:extLst>
              <a:ext uri="{FF2B5EF4-FFF2-40B4-BE49-F238E27FC236}">
                <a16:creationId xmlns:a16="http://schemas.microsoft.com/office/drawing/2014/main" id="{AF1D4873-0CD0-4CD6-8BEF-EC4E66765C50}"/>
              </a:ext>
            </a:extLst>
          </p:cNvPr>
          <p:cNvSpPr txBox="1"/>
          <p:nvPr/>
        </p:nvSpPr>
        <p:spPr>
          <a:xfrm>
            <a:off x="6004630" y="1709525"/>
            <a:ext cx="6326922" cy="430887"/>
          </a:xfrm>
          <a:prstGeom prst="rect">
            <a:avLst/>
          </a:prstGeom>
          <a:noFill/>
        </p:spPr>
        <p:txBody>
          <a:bodyPr wrap="square" lIns="91440" tIns="45720" rIns="91440" bIns="45720" anchor="t">
            <a:spAutoFit/>
          </a:bodyPr>
          <a:lstStyle/>
          <a:p>
            <a:r>
              <a:rPr lang="en-US" sz="2200" b="1" dirty="0">
                <a:solidFill>
                  <a:srgbClr val="002060"/>
                </a:solidFill>
              </a:rPr>
              <a:t>Growing Body of Collaborating Organizations</a:t>
            </a:r>
          </a:p>
        </p:txBody>
      </p:sp>
      <p:pic>
        <p:nvPicPr>
          <p:cNvPr id="5" name="Picture 4" descr="Opportunity Labs - Home | Facebook">
            <a:extLst>
              <a:ext uri="{FF2B5EF4-FFF2-40B4-BE49-F238E27FC236}">
                <a16:creationId xmlns:a16="http://schemas.microsoft.com/office/drawing/2014/main" id="{BF53CC3D-3178-4D90-8CEB-22E2F20A62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42" t="-724" r="-658" b="36994"/>
          <a:stretch/>
        </p:blipFill>
        <p:spPr bwMode="auto">
          <a:xfrm>
            <a:off x="2917992" y="5117115"/>
            <a:ext cx="1611802" cy="9466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B297072-2AC7-4842-BB10-1D46318EC9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056" b="-414"/>
          <a:stretch/>
        </p:blipFill>
        <p:spPr bwMode="auto">
          <a:xfrm>
            <a:off x="3523655" y="2335643"/>
            <a:ext cx="1711154" cy="9036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CD5D5966-CBF9-46AE-81FF-95D199AEDA2C}"/>
              </a:ext>
            </a:extLst>
          </p:cNvPr>
          <p:cNvPicPr>
            <a:picLocks noChangeAspect="1"/>
          </p:cNvPicPr>
          <p:nvPr/>
        </p:nvPicPr>
        <p:blipFill>
          <a:blip r:embed="rId7"/>
          <a:stretch>
            <a:fillRect/>
          </a:stretch>
        </p:blipFill>
        <p:spPr>
          <a:xfrm>
            <a:off x="1017581" y="2484989"/>
            <a:ext cx="2226985" cy="253707"/>
          </a:xfrm>
          <a:prstGeom prst="rect">
            <a:avLst/>
          </a:prstGeom>
        </p:spPr>
      </p:pic>
      <p:pic>
        <p:nvPicPr>
          <p:cNvPr id="11" name="Picture 10">
            <a:extLst>
              <a:ext uri="{FF2B5EF4-FFF2-40B4-BE49-F238E27FC236}">
                <a16:creationId xmlns:a16="http://schemas.microsoft.com/office/drawing/2014/main" id="{3554A0DD-DBC7-4768-8BD1-F1B21D421E2D}"/>
              </a:ext>
            </a:extLst>
          </p:cNvPr>
          <p:cNvPicPr>
            <a:picLocks noChangeAspect="1"/>
          </p:cNvPicPr>
          <p:nvPr/>
        </p:nvPicPr>
        <p:blipFill>
          <a:blip r:embed="rId8"/>
          <a:stretch>
            <a:fillRect/>
          </a:stretch>
        </p:blipFill>
        <p:spPr>
          <a:xfrm>
            <a:off x="2989302" y="4920662"/>
            <a:ext cx="1140012" cy="38371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67A4757-6550-4958-B540-B1F0E26CA43F}"/>
              </a:ext>
            </a:extLst>
          </p:cNvPr>
          <p:cNvPicPr>
            <a:picLocks noChangeAspect="1"/>
          </p:cNvPicPr>
          <p:nvPr/>
        </p:nvPicPr>
        <p:blipFill>
          <a:blip r:embed="rId9"/>
          <a:stretch>
            <a:fillRect/>
          </a:stretch>
        </p:blipFill>
        <p:spPr>
          <a:xfrm>
            <a:off x="4065972" y="3979599"/>
            <a:ext cx="1391524" cy="57814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7BA5843-19EF-4807-91F5-5D635EC775B3}"/>
              </a:ext>
            </a:extLst>
          </p:cNvPr>
          <p:cNvPicPr>
            <a:picLocks noChangeAspect="1"/>
          </p:cNvPicPr>
          <p:nvPr/>
        </p:nvPicPr>
        <p:blipFill rotWithShape="1">
          <a:blip r:embed="rId10"/>
          <a:srcRect b="16387"/>
          <a:stretch/>
        </p:blipFill>
        <p:spPr>
          <a:xfrm>
            <a:off x="918668" y="4815287"/>
            <a:ext cx="2054408" cy="484739"/>
          </a:xfrm>
          <a:prstGeom prst="rect">
            <a:avLst/>
          </a:prstGeom>
        </p:spPr>
      </p:pic>
      <p:pic>
        <p:nvPicPr>
          <p:cNvPr id="17" name="Picture 16" descr="Logo, company name&#10;&#10;Description automatically generated">
            <a:extLst>
              <a:ext uri="{FF2B5EF4-FFF2-40B4-BE49-F238E27FC236}">
                <a16:creationId xmlns:a16="http://schemas.microsoft.com/office/drawing/2014/main" id="{F30A5AE1-199D-42F6-8E03-034550198DB2}"/>
              </a:ext>
            </a:extLst>
          </p:cNvPr>
          <p:cNvPicPr>
            <a:picLocks noChangeAspect="1"/>
          </p:cNvPicPr>
          <p:nvPr/>
        </p:nvPicPr>
        <p:blipFill rotWithShape="1">
          <a:blip r:embed="rId11"/>
          <a:srcRect l="27484" t="5235" r="27472" b="6265"/>
          <a:stretch/>
        </p:blipFill>
        <p:spPr>
          <a:xfrm>
            <a:off x="1182175" y="2990110"/>
            <a:ext cx="690073" cy="736858"/>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CA971736-9223-4052-9C47-7476B35F0918}"/>
              </a:ext>
            </a:extLst>
          </p:cNvPr>
          <p:cNvPicPr>
            <a:picLocks noChangeAspect="1"/>
          </p:cNvPicPr>
          <p:nvPr/>
        </p:nvPicPr>
        <p:blipFill>
          <a:blip r:embed="rId12"/>
          <a:stretch>
            <a:fillRect/>
          </a:stretch>
        </p:blipFill>
        <p:spPr>
          <a:xfrm>
            <a:off x="996048" y="5553617"/>
            <a:ext cx="1488843" cy="503237"/>
          </a:xfrm>
          <a:prstGeom prst="rect">
            <a:avLst/>
          </a:prstGeom>
        </p:spPr>
      </p:pic>
      <p:pic>
        <p:nvPicPr>
          <p:cNvPr id="19" name="Picture 18" descr="Text, logo&#10;&#10;Description automatically generated">
            <a:extLst>
              <a:ext uri="{FF2B5EF4-FFF2-40B4-BE49-F238E27FC236}">
                <a16:creationId xmlns:a16="http://schemas.microsoft.com/office/drawing/2014/main" id="{AF802A46-132B-4E92-84B1-20705E404E8D}"/>
              </a:ext>
            </a:extLst>
          </p:cNvPr>
          <p:cNvPicPr>
            <a:picLocks noChangeAspect="1"/>
          </p:cNvPicPr>
          <p:nvPr/>
        </p:nvPicPr>
        <p:blipFill>
          <a:blip r:embed="rId13"/>
          <a:stretch>
            <a:fillRect/>
          </a:stretch>
        </p:blipFill>
        <p:spPr>
          <a:xfrm>
            <a:off x="3851479" y="3233254"/>
            <a:ext cx="1551411" cy="461870"/>
          </a:xfrm>
          <a:prstGeom prst="rect">
            <a:avLst/>
          </a:prstGeom>
        </p:spPr>
      </p:pic>
      <p:pic>
        <p:nvPicPr>
          <p:cNvPr id="20" name="Picture 19" descr="A picture containing text, outdoor&#10;&#10;Description automatically generated">
            <a:extLst>
              <a:ext uri="{FF2B5EF4-FFF2-40B4-BE49-F238E27FC236}">
                <a16:creationId xmlns:a16="http://schemas.microsoft.com/office/drawing/2014/main" id="{4C8F1EAC-B719-4EC9-A850-CE240ACCD9B0}"/>
              </a:ext>
            </a:extLst>
          </p:cNvPr>
          <p:cNvPicPr>
            <a:picLocks noChangeAspect="1"/>
          </p:cNvPicPr>
          <p:nvPr/>
        </p:nvPicPr>
        <p:blipFill>
          <a:blip r:embed="rId14"/>
          <a:stretch>
            <a:fillRect/>
          </a:stretch>
        </p:blipFill>
        <p:spPr>
          <a:xfrm>
            <a:off x="999091" y="3928175"/>
            <a:ext cx="1002472" cy="708414"/>
          </a:xfrm>
          <a:prstGeom prst="rect">
            <a:avLst/>
          </a:prstGeom>
        </p:spPr>
      </p:pic>
      <p:pic>
        <p:nvPicPr>
          <p:cNvPr id="21" name="Picture 20" descr="Icon&#10;&#10;Description automatically generated">
            <a:extLst>
              <a:ext uri="{FF2B5EF4-FFF2-40B4-BE49-F238E27FC236}">
                <a16:creationId xmlns:a16="http://schemas.microsoft.com/office/drawing/2014/main" id="{5C5FFD4B-7800-41FF-B756-D5A04DC1EA79}"/>
              </a:ext>
            </a:extLst>
          </p:cNvPr>
          <p:cNvPicPr>
            <a:picLocks noChangeAspect="1"/>
          </p:cNvPicPr>
          <p:nvPr/>
        </p:nvPicPr>
        <p:blipFill>
          <a:blip r:embed="rId15"/>
          <a:stretch>
            <a:fillRect/>
          </a:stretch>
        </p:blipFill>
        <p:spPr>
          <a:xfrm>
            <a:off x="4470114" y="4812656"/>
            <a:ext cx="909500" cy="616327"/>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5C3F37DF-CBAD-4091-8732-14EC9D8E5478}"/>
              </a:ext>
            </a:extLst>
          </p:cNvPr>
          <p:cNvPicPr>
            <a:picLocks noChangeAspect="1"/>
          </p:cNvPicPr>
          <p:nvPr/>
        </p:nvPicPr>
        <p:blipFill>
          <a:blip r:embed="rId16"/>
          <a:stretch>
            <a:fillRect/>
          </a:stretch>
        </p:blipFill>
        <p:spPr>
          <a:xfrm>
            <a:off x="2251059" y="4058706"/>
            <a:ext cx="1634275" cy="454273"/>
          </a:xfrm>
          <a:prstGeom prst="rect">
            <a:avLst/>
          </a:prstGeom>
        </p:spPr>
      </p:pic>
      <p:pic>
        <p:nvPicPr>
          <p:cNvPr id="1028" name="Picture 4" descr="AASA | The School Superintendents Association">
            <a:extLst>
              <a:ext uri="{FF2B5EF4-FFF2-40B4-BE49-F238E27FC236}">
                <a16:creationId xmlns:a16="http://schemas.microsoft.com/office/drawing/2014/main" id="{AD23C020-C8C9-4F40-85C7-01F144354B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78612" y="3130080"/>
            <a:ext cx="1525790" cy="7774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46CD883-1224-42D7-B2AE-C867873C1DC8}"/>
              </a:ext>
            </a:extLst>
          </p:cNvPr>
          <p:cNvGrpSpPr/>
          <p:nvPr/>
        </p:nvGrpSpPr>
        <p:grpSpPr>
          <a:xfrm>
            <a:off x="6130184" y="2377295"/>
            <a:ext cx="1595414" cy="542937"/>
            <a:chOff x="12248730" y="4798574"/>
            <a:chExt cx="2069204" cy="680125"/>
          </a:xfrm>
        </p:grpSpPr>
        <p:sp>
          <p:nvSpPr>
            <p:cNvPr id="13" name="Rectangle 12">
              <a:extLst>
                <a:ext uri="{FF2B5EF4-FFF2-40B4-BE49-F238E27FC236}">
                  <a16:creationId xmlns:a16="http://schemas.microsoft.com/office/drawing/2014/main" id="{D0AD55C9-A5CE-4C1E-B262-98556FF0C255}"/>
                </a:ext>
              </a:extLst>
            </p:cNvPr>
            <p:cNvSpPr/>
            <p:nvPr/>
          </p:nvSpPr>
          <p:spPr>
            <a:xfrm>
              <a:off x="12248730" y="4798574"/>
              <a:ext cx="2069204" cy="6801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1BCAB085-883B-4DCD-8F48-0AF8A2785F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51947" y="4902215"/>
              <a:ext cx="1862770" cy="539934"/>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a:extLst>
              <a:ext uri="{FF2B5EF4-FFF2-40B4-BE49-F238E27FC236}">
                <a16:creationId xmlns:a16="http://schemas.microsoft.com/office/drawing/2014/main" id="{38DB418B-76CD-4640-9E88-9666BB0843C0}"/>
              </a:ext>
            </a:extLst>
          </p:cNvPr>
          <p:cNvPicPr>
            <a:picLocks noChangeAspect="1"/>
          </p:cNvPicPr>
          <p:nvPr/>
        </p:nvPicPr>
        <p:blipFill>
          <a:blip r:embed="rId19"/>
          <a:stretch>
            <a:fillRect/>
          </a:stretch>
        </p:blipFill>
        <p:spPr>
          <a:xfrm>
            <a:off x="6133299" y="3083096"/>
            <a:ext cx="1455870" cy="584596"/>
          </a:xfrm>
          <a:prstGeom prst="rect">
            <a:avLst/>
          </a:prstGeom>
        </p:spPr>
      </p:pic>
      <p:pic>
        <p:nvPicPr>
          <p:cNvPr id="31" name="Picture 30">
            <a:extLst>
              <a:ext uri="{FF2B5EF4-FFF2-40B4-BE49-F238E27FC236}">
                <a16:creationId xmlns:a16="http://schemas.microsoft.com/office/drawing/2014/main" id="{A4B02322-0E8B-49B8-A6A2-CEF8DE762D78}"/>
              </a:ext>
            </a:extLst>
          </p:cNvPr>
          <p:cNvPicPr>
            <a:picLocks noChangeAspect="1"/>
          </p:cNvPicPr>
          <p:nvPr/>
        </p:nvPicPr>
        <p:blipFill>
          <a:blip r:embed="rId20"/>
          <a:stretch>
            <a:fillRect/>
          </a:stretch>
        </p:blipFill>
        <p:spPr>
          <a:xfrm>
            <a:off x="7812370" y="2377295"/>
            <a:ext cx="2288851" cy="497043"/>
          </a:xfrm>
          <a:prstGeom prst="rect">
            <a:avLst/>
          </a:prstGeom>
        </p:spPr>
      </p:pic>
      <p:pic>
        <p:nvPicPr>
          <p:cNvPr id="33" name="Picture 32">
            <a:extLst>
              <a:ext uri="{FF2B5EF4-FFF2-40B4-BE49-F238E27FC236}">
                <a16:creationId xmlns:a16="http://schemas.microsoft.com/office/drawing/2014/main" id="{32794F2C-C956-4F0D-8AB5-588AC9F7E47C}"/>
              </a:ext>
            </a:extLst>
          </p:cNvPr>
          <p:cNvPicPr>
            <a:picLocks noChangeAspect="1"/>
          </p:cNvPicPr>
          <p:nvPr/>
        </p:nvPicPr>
        <p:blipFill>
          <a:blip r:embed="rId21"/>
          <a:stretch>
            <a:fillRect/>
          </a:stretch>
        </p:blipFill>
        <p:spPr>
          <a:xfrm>
            <a:off x="6156126" y="3855006"/>
            <a:ext cx="1326608" cy="682370"/>
          </a:xfrm>
          <a:prstGeom prst="rect">
            <a:avLst/>
          </a:prstGeom>
        </p:spPr>
      </p:pic>
      <p:pic>
        <p:nvPicPr>
          <p:cNvPr id="1032" name="Picture 8" descr="Home | SSWAA">
            <a:extLst>
              <a:ext uri="{FF2B5EF4-FFF2-40B4-BE49-F238E27FC236}">
                <a16:creationId xmlns:a16="http://schemas.microsoft.com/office/drawing/2014/main" id="{71B2BD72-9CFD-4174-8F0D-50CC2F50A7B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86223" y="3109699"/>
            <a:ext cx="1969298" cy="5429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B396FA40-5488-4579-AF9B-DCA2F6EFD21E}"/>
              </a:ext>
            </a:extLst>
          </p:cNvPr>
          <p:cNvPicPr>
            <a:picLocks noChangeAspect="1"/>
          </p:cNvPicPr>
          <p:nvPr/>
        </p:nvPicPr>
        <p:blipFill>
          <a:blip r:embed="rId23"/>
          <a:stretch>
            <a:fillRect/>
          </a:stretch>
        </p:blipFill>
        <p:spPr>
          <a:xfrm>
            <a:off x="7700440" y="3782172"/>
            <a:ext cx="1666065" cy="648333"/>
          </a:xfrm>
          <a:prstGeom prst="rect">
            <a:avLst/>
          </a:prstGeom>
        </p:spPr>
      </p:pic>
      <p:pic>
        <p:nvPicPr>
          <p:cNvPr id="39" name="Picture 38">
            <a:extLst>
              <a:ext uri="{FF2B5EF4-FFF2-40B4-BE49-F238E27FC236}">
                <a16:creationId xmlns:a16="http://schemas.microsoft.com/office/drawing/2014/main" id="{54EA73D4-34D8-4518-8595-102D06360424}"/>
              </a:ext>
            </a:extLst>
          </p:cNvPr>
          <p:cNvPicPr>
            <a:picLocks noChangeAspect="1"/>
          </p:cNvPicPr>
          <p:nvPr/>
        </p:nvPicPr>
        <p:blipFill>
          <a:blip r:embed="rId24"/>
          <a:stretch>
            <a:fillRect/>
          </a:stretch>
        </p:blipFill>
        <p:spPr>
          <a:xfrm>
            <a:off x="6150696" y="4659924"/>
            <a:ext cx="1352550" cy="600075"/>
          </a:xfrm>
          <a:prstGeom prst="rect">
            <a:avLst/>
          </a:prstGeom>
        </p:spPr>
      </p:pic>
      <p:pic>
        <p:nvPicPr>
          <p:cNvPr id="41" name="Picture 40">
            <a:extLst>
              <a:ext uri="{FF2B5EF4-FFF2-40B4-BE49-F238E27FC236}">
                <a16:creationId xmlns:a16="http://schemas.microsoft.com/office/drawing/2014/main" id="{0E35C7AA-56F4-446D-95B7-3BCCFDA66561}"/>
              </a:ext>
            </a:extLst>
          </p:cNvPr>
          <p:cNvPicPr>
            <a:picLocks noChangeAspect="1"/>
          </p:cNvPicPr>
          <p:nvPr/>
        </p:nvPicPr>
        <p:blipFill>
          <a:blip r:embed="rId25"/>
          <a:stretch>
            <a:fillRect/>
          </a:stretch>
        </p:blipFill>
        <p:spPr>
          <a:xfrm>
            <a:off x="9742320" y="3025488"/>
            <a:ext cx="1570100" cy="721885"/>
          </a:xfrm>
          <a:prstGeom prst="rect">
            <a:avLst/>
          </a:prstGeom>
        </p:spPr>
      </p:pic>
      <p:sp>
        <p:nvSpPr>
          <p:cNvPr id="3" name="Content Placeholder 2">
            <a:extLst>
              <a:ext uri="{FF2B5EF4-FFF2-40B4-BE49-F238E27FC236}">
                <a16:creationId xmlns:a16="http://schemas.microsoft.com/office/drawing/2014/main" id="{12CD03AA-B418-F940-85E2-A61A9DD5F5B7}"/>
              </a:ext>
            </a:extLst>
          </p:cNvPr>
          <p:cNvSpPr>
            <a:spLocks noGrp="1"/>
          </p:cNvSpPr>
          <p:nvPr>
            <p:ph sz="quarter" idx="19"/>
          </p:nvPr>
        </p:nvSpPr>
        <p:spPr>
          <a:xfrm>
            <a:off x="765456" y="1822020"/>
            <a:ext cx="4253040" cy="311742"/>
          </a:xfrm>
        </p:spPr>
        <p:txBody>
          <a:bodyPr vert="horz" lIns="91440" tIns="45720" rIns="91440" bIns="45720" rtlCol="0" anchor="t">
            <a:noAutofit/>
          </a:bodyPr>
          <a:lstStyle/>
          <a:p>
            <a:pPr marL="0" indent="0">
              <a:buNone/>
            </a:pPr>
            <a:r>
              <a:rPr lang="en-US" sz="2200" b="1" dirty="0">
                <a:solidFill>
                  <a:srgbClr val="002060"/>
                </a:solidFill>
              </a:rPr>
              <a:t>NHSC Members</a:t>
            </a:r>
          </a:p>
          <a:p>
            <a:pPr marL="0" indent="0" algn="ctr">
              <a:buNone/>
            </a:pPr>
            <a:endParaRPr lang="en-US" sz="2200" b="1" dirty="0">
              <a:solidFill>
                <a:srgbClr val="002060"/>
              </a:solidFill>
            </a:endParaRPr>
          </a:p>
        </p:txBody>
      </p:sp>
      <p:pic>
        <p:nvPicPr>
          <p:cNvPr id="4" name="Picture 2" descr="National Association of State Boards of Education - School Justice  Partnership National Resource Center">
            <a:extLst>
              <a:ext uri="{FF2B5EF4-FFF2-40B4-BE49-F238E27FC236}">
                <a16:creationId xmlns:a16="http://schemas.microsoft.com/office/drawing/2014/main" id="{878C7AA4-4001-4DF2-80CA-03AEA6F055E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40378" y="5543912"/>
            <a:ext cx="1017307" cy="566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d Prep Matters | AACTE Blog NASSP Calls on Federal Officials to Protect  School Leaders from Threats and Violence - Ed Prep Matters | AACTE Blog">
            <a:extLst>
              <a:ext uri="{FF2B5EF4-FFF2-40B4-BE49-F238E27FC236}">
                <a16:creationId xmlns:a16="http://schemas.microsoft.com/office/drawing/2014/main" id="{335D9212-0C77-44F4-BDB2-64881644B2E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547143" y="3775211"/>
            <a:ext cx="1404577" cy="7792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enter for Health and Health in Schools">
            <a:extLst>
              <a:ext uri="{FF2B5EF4-FFF2-40B4-BE49-F238E27FC236}">
                <a16:creationId xmlns:a16="http://schemas.microsoft.com/office/drawing/2014/main" id="{786FEF82-1A1B-46A3-B262-2C3754E9517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91129" y="5402959"/>
            <a:ext cx="2109533" cy="5168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put Welcome: Updates to the NAESP Platform and Resolutions - NAESP">
            <a:extLst>
              <a:ext uri="{FF2B5EF4-FFF2-40B4-BE49-F238E27FC236}">
                <a16:creationId xmlns:a16="http://schemas.microsoft.com/office/drawing/2014/main" id="{40476CA4-D825-41DB-8B51-19EE761059F0}"/>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3372" y="4520519"/>
            <a:ext cx="1843151" cy="96319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Graphical user interface, text, application&#10;&#10;Description automatically generated with medium confidence">
            <a:extLst>
              <a:ext uri="{FF2B5EF4-FFF2-40B4-BE49-F238E27FC236}">
                <a16:creationId xmlns:a16="http://schemas.microsoft.com/office/drawing/2014/main" id="{B7C26C5C-B35A-462E-8440-6F0AF4A02D9C}"/>
              </a:ext>
            </a:extLst>
          </p:cNvPr>
          <p:cNvPicPr>
            <a:picLocks noChangeAspect="1"/>
          </p:cNvPicPr>
          <p:nvPr/>
        </p:nvPicPr>
        <p:blipFill rotWithShape="1">
          <a:blip r:embed="rId30">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
        <p:nvSpPr>
          <p:cNvPr id="43" name="TextBox 42">
            <a:extLst>
              <a:ext uri="{FF2B5EF4-FFF2-40B4-BE49-F238E27FC236}">
                <a16:creationId xmlns:a16="http://schemas.microsoft.com/office/drawing/2014/main" id="{CA0D1976-A69C-4C10-803B-83D68FBA45DB}"/>
              </a:ext>
            </a:extLst>
          </p:cNvPr>
          <p:cNvSpPr txBox="1"/>
          <p:nvPr/>
        </p:nvSpPr>
        <p:spPr>
          <a:xfrm>
            <a:off x="492035" y="323282"/>
            <a:ext cx="8712926" cy="892552"/>
          </a:xfrm>
          <a:prstGeom prst="rect">
            <a:avLst/>
          </a:prstGeom>
          <a:noFill/>
        </p:spPr>
        <p:txBody>
          <a:bodyPr wrap="square" lIns="91440" tIns="45720" rIns="91440" bIns="45720" anchor="t">
            <a:spAutoFit/>
          </a:bodyPr>
          <a:lstStyle/>
          <a:p>
            <a:r>
              <a:rPr lang="en-US" sz="2600" dirty="0">
                <a:solidFill>
                  <a:srgbClr val="002060"/>
                </a:solidFill>
              </a:rPr>
              <a:t>The roadmap continues to build momentum among influential organizations</a:t>
            </a:r>
          </a:p>
        </p:txBody>
      </p:sp>
    </p:spTree>
    <p:custDataLst>
      <p:tags r:id="rId1"/>
    </p:custDataLst>
    <p:extLst>
      <p:ext uri="{BB962C8B-B14F-4D97-AF65-F5344CB8AC3E}">
        <p14:creationId xmlns:p14="http://schemas.microsoft.com/office/powerpoint/2010/main" val="101228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4B2C3FC-184B-499F-95DB-34A281080295}"/>
              </a:ext>
            </a:extLst>
          </p:cNvPr>
          <p:cNvGrpSpPr/>
          <p:nvPr/>
        </p:nvGrpSpPr>
        <p:grpSpPr>
          <a:xfrm>
            <a:off x="-1" y="0"/>
            <a:ext cx="3973365" cy="3813773"/>
            <a:chOff x="0" y="-12115"/>
            <a:chExt cx="3583172" cy="3533575"/>
          </a:xfrm>
        </p:grpSpPr>
        <p:pic>
          <p:nvPicPr>
            <p:cNvPr id="27" name="Picture 26">
              <a:extLst>
                <a:ext uri="{FF2B5EF4-FFF2-40B4-BE49-F238E27FC236}">
                  <a16:creationId xmlns:a16="http://schemas.microsoft.com/office/drawing/2014/main" id="{80FC3D81-4397-4CE0-9B95-07BD0A7194AB}"/>
                </a:ext>
              </a:extLst>
            </p:cNvPr>
            <p:cNvPicPr>
              <a:picLocks noChangeAspect="1"/>
            </p:cNvPicPr>
            <p:nvPr/>
          </p:nvPicPr>
          <p:blipFill>
            <a:blip r:embed="rId3"/>
            <a:stretch>
              <a:fillRect/>
            </a:stretch>
          </p:blipFill>
          <p:spPr>
            <a:xfrm>
              <a:off x="0" y="-12115"/>
              <a:ext cx="3583172" cy="3533575"/>
            </a:xfrm>
            <a:prstGeom prst="rect">
              <a:avLst/>
            </a:prstGeom>
          </p:spPr>
        </p:pic>
        <p:sp>
          <p:nvSpPr>
            <p:cNvPr id="28" name="TextBox 27">
              <a:extLst>
                <a:ext uri="{FF2B5EF4-FFF2-40B4-BE49-F238E27FC236}">
                  <a16:creationId xmlns:a16="http://schemas.microsoft.com/office/drawing/2014/main" id="{8B7D0509-57B1-4E5F-A3AD-1E3F865E2B08}"/>
                </a:ext>
              </a:extLst>
            </p:cNvPr>
            <p:cNvSpPr txBox="1"/>
            <p:nvPr/>
          </p:nvSpPr>
          <p:spPr>
            <a:xfrm>
              <a:off x="0" y="-12115"/>
              <a:ext cx="3583171" cy="427746"/>
            </a:xfrm>
            <a:prstGeom prst="rect">
              <a:avLst/>
            </a:prstGeom>
            <a:noFill/>
          </p:spPr>
          <p:txBody>
            <a:bodyPr wrap="square" rtlCol="0">
              <a:spAutoFit/>
            </a:bodyPr>
            <a:lstStyle/>
            <a:p>
              <a:pPr algn="ctr"/>
              <a:r>
                <a:rPr lang="en-US" sz="2400" b="1" dirty="0">
                  <a:solidFill>
                    <a:schemeClr val="bg1"/>
                  </a:solidFill>
                  <a:cs typeface="Arial" panose="020B0604020202020204" pitchFamily="34" charset="0"/>
                </a:rPr>
                <a:t>Priority 1</a:t>
              </a:r>
            </a:p>
          </p:txBody>
        </p:sp>
      </p:grpSp>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484180"/>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anose="020B0604020202020204" pitchFamily="34" charset="0"/>
            </a:endParaRPr>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cs typeface="Arial" panose="020B0604020202020204" pitchFamily="34" charset="0"/>
              </a:rPr>
              <a:t>Case Study</a:t>
            </a:r>
          </a:p>
        </p:txBody>
      </p:sp>
      <p:pic>
        <p:nvPicPr>
          <p:cNvPr id="29" name="Picture 28">
            <a:extLst>
              <a:ext uri="{FF2B5EF4-FFF2-40B4-BE49-F238E27FC236}">
                <a16:creationId xmlns:a16="http://schemas.microsoft.com/office/drawing/2014/main" id="{F695B54B-97F6-4B40-A4E3-BAEF1F24144B}"/>
              </a:ext>
            </a:extLst>
          </p:cNvPr>
          <p:cNvPicPr>
            <a:picLocks noChangeAspect="1"/>
          </p:cNvPicPr>
          <p:nvPr/>
        </p:nvPicPr>
        <p:blipFill rotWithShape="1">
          <a:blip r:embed="rId4"/>
          <a:srcRect l="5545" t="2" r="20825" b="12904"/>
          <a:stretch/>
        </p:blipFill>
        <p:spPr>
          <a:xfrm>
            <a:off x="0" y="3807671"/>
            <a:ext cx="3973363" cy="3044227"/>
          </a:xfrm>
          <a:prstGeom prst="rect">
            <a:avLst/>
          </a:prstGeom>
        </p:spPr>
      </p:pic>
      <p:sp>
        <p:nvSpPr>
          <p:cNvPr id="2" name="Rectangle 1">
            <a:extLst>
              <a:ext uri="{FF2B5EF4-FFF2-40B4-BE49-F238E27FC236}">
                <a16:creationId xmlns:a16="http://schemas.microsoft.com/office/drawing/2014/main" id="{863FD375-660D-455B-8E4E-08F81D032653}"/>
              </a:ext>
            </a:extLst>
          </p:cNvPr>
          <p:cNvSpPr/>
          <p:nvPr/>
        </p:nvSpPr>
        <p:spPr>
          <a:xfrm>
            <a:off x="0" y="3807672"/>
            <a:ext cx="3973367" cy="3050328"/>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Arial" panose="020B0604020202020204" pitchFamily="34" charset="0"/>
            </a:endParaRPr>
          </a:p>
        </p:txBody>
      </p:sp>
      <p:sp>
        <p:nvSpPr>
          <p:cNvPr id="30" name="TextBox 29">
            <a:extLst>
              <a:ext uri="{FF2B5EF4-FFF2-40B4-BE49-F238E27FC236}">
                <a16:creationId xmlns:a16="http://schemas.microsoft.com/office/drawing/2014/main" id="{47A03C2F-11E1-469D-A0FA-B55849FCEC53}"/>
              </a:ext>
            </a:extLst>
          </p:cNvPr>
          <p:cNvSpPr txBox="1"/>
          <p:nvPr/>
        </p:nvSpPr>
        <p:spPr>
          <a:xfrm>
            <a:off x="3860208" y="237132"/>
            <a:ext cx="7665485" cy="3293209"/>
          </a:xfrm>
          <a:prstGeom prst="rect">
            <a:avLst/>
          </a:prstGeom>
          <a:noFill/>
        </p:spPr>
        <p:txBody>
          <a:bodyPr wrap="square" rtlCol="0">
            <a:spAutoFit/>
          </a:bodyPr>
          <a:lstStyle/>
          <a:p>
            <a:r>
              <a:rPr lang="en-US" sz="2400" b="1" dirty="0">
                <a:solidFill>
                  <a:srgbClr val="124888"/>
                </a:solidFill>
                <a:cs typeface="Arial" panose="020B0604020202020204" pitchFamily="34" charset="0"/>
              </a:rPr>
              <a:t>      Opportunity Examples </a:t>
            </a:r>
            <a:r>
              <a:rPr lang="en-US" sz="2000" dirty="0">
                <a:solidFill>
                  <a:srgbClr val="124888"/>
                </a:solidFill>
                <a:cs typeface="Arial" panose="020B0604020202020204" pitchFamily="34" charset="0"/>
              </a:rPr>
              <a:t>(See </a:t>
            </a:r>
            <a:r>
              <a:rPr lang="en-US" sz="2000" dirty="0">
                <a:solidFill>
                  <a:srgbClr val="124888"/>
                </a:solidFill>
                <a:cs typeface="Arial" panose="020B0604020202020204" pitchFamily="34" charset="0"/>
                <a:hlinkClick r:id="rId5"/>
              </a:rPr>
              <a:t>website</a:t>
            </a:r>
            <a:r>
              <a:rPr lang="en-US" sz="2000" dirty="0">
                <a:solidFill>
                  <a:srgbClr val="124888"/>
                </a:solidFill>
                <a:cs typeface="Arial" panose="020B0604020202020204" pitchFamily="34" charset="0"/>
              </a:rPr>
              <a:t> for more)</a:t>
            </a:r>
          </a:p>
          <a:p>
            <a:endParaRPr lang="en-US" sz="2000" dirty="0">
              <a:solidFill>
                <a:srgbClr val="124888"/>
              </a:solidFill>
              <a:cs typeface="Arial" panose="020B0604020202020204" pitchFamily="34" charset="0"/>
            </a:endParaRPr>
          </a:p>
          <a:p>
            <a:pPr lvl="1"/>
            <a:r>
              <a:rPr lang="en-US" sz="1600" b="1" dirty="0">
                <a:solidFill>
                  <a:srgbClr val="124888"/>
                </a:solidFill>
                <a:cs typeface="Arial" panose="020B0604020202020204" pitchFamily="34" charset="0"/>
              </a:rPr>
              <a:t>Federal</a:t>
            </a:r>
          </a:p>
          <a:p>
            <a:pPr lvl="1"/>
            <a:r>
              <a:rPr lang="en-US" sz="1200" b="0" i="0" dirty="0">
                <a:effectLst/>
                <a:cs typeface="Arial" panose="020B0604020202020204" pitchFamily="34" charset="0"/>
              </a:rPr>
              <a:t>Expand formula grant funding specific to supporting healthy schools, currently funded under the Student Support and Academic Enrichment Grants program (Title IV, Part A) of the Every Student Succeeds Act.</a:t>
            </a:r>
          </a:p>
          <a:p>
            <a:pPr marL="742950" lvl="1" indent="-285750">
              <a:buFont typeface="Arial" panose="020B0604020202020204" pitchFamily="34" charset="0"/>
              <a:buChar char="•"/>
            </a:pPr>
            <a:endParaRPr lang="en-US" sz="1000" b="1" dirty="0">
              <a:solidFill>
                <a:srgbClr val="124888"/>
              </a:solidFill>
              <a:cs typeface="Arial" panose="020B0604020202020204" pitchFamily="34" charset="0"/>
            </a:endParaRPr>
          </a:p>
          <a:p>
            <a:pPr lvl="1"/>
            <a:r>
              <a:rPr lang="en-US" sz="1600" b="1" dirty="0">
                <a:solidFill>
                  <a:srgbClr val="124888"/>
                </a:solidFill>
                <a:cs typeface="Arial" panose="020B0604020202020204" pitchFamily="34" charset="0"/>
              </a:rPr>
              <a:t>State</a:t>
            </a:r>
          </a:p>
          <a:p>
            <a:pPr lvl="1"/>
            <a:r>
              <a:rPr lang="en-US" sz="1200" b="0" i="0" dirty="0">
                <a:effectLst/>
                <a:cs typeface="Arial" panose="020B0604020202020204" pitchFamily="34" charset="0"/>
              </a:rPr>
              <a:t>Provide guidance on how to integrate education data (e.g., chronic absenteeism, school climate, preschool enrollment, workforce program participation, and school readiness assessments) into state health data systems (e.g., birth records and vital statistics, immunizations, Medicaid, and Children’s Health Insurance Program, social services data, and accountability systems).</a:t>
            </a:r>
            <a:endParaRPr lang="en-US" sz="1200" b="1" dirty="0">
              <a:cs typeface="Arial" panose="020B0604020202020204" pitchFamily="34" charset="0"/>
            </a:endParaRPr>
          </a:p>
          <a:p>
            <a:pPr marL="742950" lvl="1" indent="-285750">
              <a:buFont typeface="Arial" panose="020B0604020202020204" pitchFamily="34" charset="0"/>
              <a:buChar char="•"/>
            </a:pPr>
            <a:endParaRPr lang="en-US" sz="1000" b="1" dirty="0">
              <a:solidFill>
                <a:srgbClr val="124888"/>
              </a:solidFill>
              <a:cs typeface="Arial" panose="020B0604020202020204" pitchFamily="34" charset="0"/>
            </a:endParaRPr>
          </a:p>
          <a:p>
            <a:pPr lvl="1"/>
            <a:r>
              <a:rPr lang="en-US" sz="1600" b="1" dirty="0">
                <a:solidFill>
                  <a:srgbClr val="124888"/>
                </a:solidFill>
                <a:cs typeface="Arial" panose="020B0604020202020204" pitchFamily="34" charset="0"/>
              </a:rPr>
              <a:t>District and School</a:t>
            </a:r>
          </a:p>
          <a:p>
            <a:pPr lvl="1"/>
            <a:r>
              <a:rPr lang="en-US" sz="1200" dirty="0">
                <a:cs typeface="Arial" panose="020B0604020202020204" pitchFamily="34" charset="0"/>
              </a:rPr>
              <a:t>Create a new position or designate responsibility at the district level for coordinating and monitoring the multi-office management of healthy schools’ policies and funding streams across the district.</a:t>
            </a:r>
          </a:p>
        </p:txBody>
      </p:sp>
      <p:sp>
        <p:nvSpPr>
          <p:cNvPr id="31" name="TextBox 30">
            <a:extLst>
              <a:ext uri="{FF2B5EF4-FFF2-40B4-BE49-F238E27FC236}">
                <a16:creationId xmlns:a16="http://schemas.microsoft.com/office/drawing/2014/main" id="{F034C73F-6225-450E-9712-0C2A33B3AFD0}"/>
              </a:ext>
            </a:extLst>
          </p:cNvPr>
          <p:cNvSpPr txBox="1"/>
          <p:nvPr/>
        </p:nvSpPr>
        <p:spPr>
          <a:xfrm>
            <a:off x="4685070" y="4569301"/>
            <a:ext cx="6553543" cy="1569660"/>
          </a:xfrm>
          <a:prstGeom prst="rect">
            <a:avLst/>
          </a:prstGeom>
          <a:noFill/>
        </p:spPr>
        <p:txBody>
          <a:bodyPr wrap="square">
            <a:spAutoFit/>
          </a:bodyPr>
          <a:lstStyle/>
          <a:p>
            <a:r>
              <a:rPr lang="en-US" sz="1200" b="0" i="0" dirty="0">
                <a:effectLst/>
                <a:cs typeface="Arial" panose="020B0604020202020204" pitchFamily="34" charset="0"/>
              </a:rPr>
              <a:t>In Virginia, Fairfax County Public Schools (FCPS) established a </a:t>
            </a:r>
            <a:r>
              <a:rPr lang="en-US" sz="1200" b="0" i="0" u="none" strike="noStrike" dirty="0">
                <a:solidFill>
                  <a:srgbClr val="0070C0"/>
                </a:solidFill>
                <a:effectLst/>
                <a:cs typeface="Arial" panose="020B0604020202020204" pitchFamily="34" charset="0"/>
                <a:hlinkClick r:id="rId6">
                  <a:extLst>
                    <a:ext uri="{A12FA001-AC4F-418D-AE19-62706E023703}">
                      <ahyp:hlinkClr xmlns:ahyp="http://schemas.microsoft.com/office/drawing/2018/hyperlinkcolor" val="tx"/>
                    </a:ext>
                  </a:extLst>
                </a:hlinkClick>
              </a:rPr>
              <a:t>School Health Advisory Committee</a:t>
            </a:r>
            <a:r>
              <a:rPr lang="en-US" sz="1200" b="0" i="0" dirty="0">
                <a:solidFill>
                  <a:srgbClr val="0070C0"/>
                </a:solidFill>
                <a:effectLst/>
                <a:cs typeface="Arial" panose="020B0604020202020204" pitchFamily="34" charset="0"/>
              </a:rPr>
              <a:t> </a:t>
            </a:r>
            <a:r>
              <a:rPr lang="en-US" sz="1200" b="0" i="0" dirty="0">
                <a:effectLst/>
                <a:cs typeface="Arial" panose="020B0604020202020204" pitchFamily="34" charset="0"/>
              </a:rPr>
              <a:t>(SHAC) charged with providing recommendations on student health and healthy schools to the school board. Established into law by </a:t>
            </a:r>
            <a:r>
              <a:rPr lang="en-US" sz="1200" b="0" i="0" u="none" strike="noStrike" dirty="0">
                <a:solidFill>
                  <a:srgbClr val="0070C0"/>
                </a:solidFill>
                <a:effectLst/>
                <a:cs typeface="Arial" panose="020B0604020202020204" pitchFamily="34" charset="0"/>
                <a:hlinkClick r:id="rId7">
                  <a:extLst>
                    <a:ext uri="{A12FA001-AC4F-418D-AE19-62706E023703}">
                      <ahyp:hlinkClr xmlns:ahyp="http://schemas.microsoft.com/office/drawing/2018/hyperlinkcolor" val="tx"/>
                    </a:ext>
                  </a:extLst>
                </a:hlinkClick>
              </a:rPr>
              <a:t>Virginia Code §22.1-275.1</a:t>
            </a:r>
            <a:r>
              <a:rPr lang="en-US" sz="1200" b="0" i="0" dirty="0">
                <a:effectLst/>
                <a:cs typeface="Arial" panose="020B0604020202020204" pitchFamily="34" charset="0"/>
              </a:rPr>
              <a:t>, “the advisory board [assists] with the development of health policy in the school division and the evaluation of the status of school health, health education, the school environment, and health services.” For the 2021-2022 year, the FCPS SHAC is focused on promoting mental health for staff, students, and caregivers.  The FCPS SHAC is publicizing and sharing best practices through webinars and podcasts, with the goal of  engaging the FCPS community on health and wellbeing issues. </a:t>
            </a:r>
            <a:endParaRPr lang="en-US" sz="1200" dirty="0">
              <a:cs typeface="Arial" panose="020B0604020202020204" pitchFamily="34" charset="0"/>
            </a:endParaRPr>
          </a:p>
        </p:txBody>
      </p:sp>
      <p:pic>
        <p:nvPicPr>
          <p:cNvPr id="33" name="Picture 32" descr="Graphical user interface, text, application&#10;&#10;Description automatically generated with medium confidence">
            <a:extLst>
              <a:ext uri="{FF2B5EF4-FFF2-40B4-BE49-F238E27FC236}">
                <a16:creationId xmlns:a16="http://schemas.microsoft.com/office/drawing/2014/main" id="{84BECF43-72B7-404B-A158-4146454B5269}"/>
              </a:ext>
            </a:extLst>
          </p:cNvPr>
          <p:cNvPicPr>
            <a:picLocks noChangeAspect="1"/>
          </p:cNvPicPr>
          <p:nvPr/>
        </p:nvPicPr>
        <p:blipFill rotWithShape="1">
          <a:blip r:embed="rId8">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90524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9AC0904-D05B-42E3-8D96-4498F997C866}"/>
              </a:ext>
            </a:extLst>
          </p:cNvPr>
          <p:cNvPicPr>
            <a:picLocks noChangeAspect="1"/>
          </p:cNvPicPr>
          <p:nvPr/>
        </p:nvPicPr>
        <p:blipFill>
          <a:blip r:embed="rId3"/>
          <a:stretch>
            <a:fillRect/>
          </a:stretch>
        </p:blipFill>
        <p:spPr>
          <a:xfrm>
            <a:off x="1" y="-1"/>
            <a:ext cx="3973368" cy="3831765"/>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484180"/>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2</a:t>
            </a:r>
          </a:p>
        </p:txBody>
      </p:sp>
      <p:pic>
        <p:nvPicPr>
          <p:cNvPr id="23" name="Picture 22">
            <a:extLst>
              <a:ext uri="{FF2B5EF4-FFF2-40B4-BE49-F238E27FC236}">
                <a16:creationId xmlns:a16="http://schemas.microsoft.com/office/drawing/2014/main" id="{C6B5577D-E10D-42E8-9651-CD48D10B5495}"/>
              </a:ext>
            </a:extLst>
          </p:cNvPr>
          <p:cNvPicPr>
            <a:picLocks noChangeAspect="1"/>
          </p:cNvPicPr>
          <p:nvPr/>
        </p:nvPicPr>
        <p:blipFill rotWithShape="1">
          <a:blip r:embed="rId4"/>
          <a:srcRect r="31044"/>
          <a:stretch/>
        </p:blipFill>
        <p:spPr>
          <a:xfrm>
            <a:off x="-1" y="3831764"/>
            <a:ext cx="3973369" cy="3026236"/>
          </a:xfrm>
          <a:prstGeom prst="rect">
            <a:avLst/>
          </a:prstGeom>
        </p:spPr>
      </p:pic>
      <p:sp>
        <p:nvSpPr>
          <p:cNvPr id="2" name="Rectangle 1">
            <a:extLst>
              <a:ext uri="{FF2B5EF4-FFF2-40B4-BE49-F238E27FC236}">
                <a16:creationId xmlns:a16="http://schemas.microsoft.com/office/drawing/2014/main" id="{863FD375-660D-455B-8E4E-08F81D032653}"/>
              </a:ext>
            </a:extLst>
          </p:cNvPr>
          <p:cNvSpPr/>
          <p:nvPr/>
        </p:nvSpPr>
        <p:spPr>
          <a:xfrm>
            <a:off x="-2" y="3822768"/>
            <a:ext cx="3973367" cy="3044227"/>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78DB596-B982-4076-B4D2-70D0463CDD1E}"/>
              </a:ext>
            </a:extLst>
          </p:cNvPr>
          <p:cNvSpPr txBox="1"/>
          <p:nvPr/>
        </p:nvSpPr>
        <p:spPr>
          <a:xfrm>
            <a:off x="3860208" y="226255"/>
            <a:ext cx="8331792" cy="2739211"/>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Fully fund school meals (i.e. universal free meals). </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Provide funding to districts for nurses, school psychologists, school counselors, physical educators, occupational health and safety staff, and social workers. </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Direct funding towards research-based programs and activities that support sustainable healthy schools, including sufficient staffing. </a:t>
            </a:r>
          </a:p>
        </p:txBody>
      </p:sp>
      <p:sp>
        <p:nvSpPr>
          <p:cNvPr id="25" name="TextBox 24">
            <a:extLst>
              <a:ext uri="{FF2B5EF4-FFF2-40B4-BE49-F238E27FC236}">
                <a16:creationId xmlns:a16="http://schemas.microsoft.com/office/drawing/2014/main" id="{A98C7A69-873F-4B22-ADB7-71E1244A6DCD}"/>
              </a:ext>
            </a:extLst>
          </p:cNvPr>
          <p:cNvSpPr txBox="1"/>
          <p:nvPr/>
        </p:nvSpPr>
        <p:spPr>
          <a:xfrm>
            <a:off x="4561591" y="4535591"/>
            <a:ext cx="6825653" cy="1754326"/>
          </a:xfrm>
          <a:prstGeom prst="rect">
            <a:avLst/>
          </a:prstGeom>
          <a:noFill/>
        </p:spPr>
        <p:txBody>
          <a:bodyPr wrap="square">
            <a:spAutoFit/>
          </a:bodyPr>
          <a:lstStyle/>
          <a:p>
            <a:r>
              <a:rPr lang="en-US" sz="1200" b="0" i="0" dirty="0">
                <a:effectLst/>
                <a:latin typeface="Arial" panose="020B0604020202020204" pitchFamily="34" charset="0"/>
                <a:cs typeface="Arial" panose="020B0604020202020204" pitchFamily="34" charset="0"/>
              </a:rPr>
              <a:t>In Georgia, Atlanta Public Schools (APS) is using a mix of funds provided through the </a:t>
            </a:r>
            <a:r>
              <a:rPr lang="en-US" sz="1200" b="0" i="0" u="none" strike="noStrike" dirty="0">
                <a:solidFill>
                  <a:srgbClr val="F26C24"/>
                </a:solidFill>
                <a:effectLst/>
                <a:latin typeface="Arial" panose="020B0604020202020204" pitchFamily="34" charset="0"/>
                <a:cs typeface="Arial" panose="020B0604020202020204" pitchFamily="34" charset="0"/>
                <a:hlinkClick r:id="rId6"/>
              </a:rPr>
              <a:t>Atlanta Public Schools general fund</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and federal pandemic relief bills to expand their comprehensive health services offerings through their public schools. Over the last two years, the</a:t>
            </a:r>
            <a:r>
              <a:rPr lang="en-US" sz="1200" b="0" i="0" dirty="0">
                <a:solidFill>
                  <a:srgbClr val="6D6E70"/>
                </a:solidFill>
                <a:effectLst/>
                <a:latin typeface="Arial" panose="020B0604020202020204" pitchFamily="34" charset="0"/>
                <a:cs typeface="Arial" panose="020B0604020202020204" pitchFamily="34" charset="0"/>
              </a:rPr>
              <a:t> </a:t>
            </a:r>
            <a:r>
              <a:rPr lang="en-US" sz="1200" b="0" i="0" u="none" strike="noStrike" dirty="0">
                <a:solidFill>
                  <a:srgbClr val="F26C24"/>
                </a:solidFill>
                <a:effectLst/>
                <a:latin typeface="Arial" panose="020B0604020202020204" pitchFamily="34" charset="0"/>
                <a:cs typeface="Arial" panose="020B0604020202020204" pitchFamily="34" charset="0"/>
                <a:hlinkClick r:id="rId7"/>
              </a:rPr>
              <a:t>APS Health Services Program</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has grown from a staff of one to ten and includes a full time epidemiologist, registered nurses, school health coordinator, and COVID-19 case investigators. By working with school nurses at the individual schools, the program is able to deliver a </a:t>
            </a:r>
            <a:r>
              <a:rPr lang="en-US" sz="1200" b="0" i="0" u="none" strike="noStrike" dirty="0">
                <a:solidFill>
                  <a:srgbClr val="F26C24"/>
                </a:solidFill>
                <a:effectLst/>
                <a:latin typeface="Arial" panose="020B0604020202020204" pitchFamily="34" charset="0"/>
                <a:cs typeface="Arial" panose="020B0604020202020204" pitchFamily="34" charset="0"/>
                <a:hlinkClick r:id="rId8"/>
              </a:rPr>
              <a:t>coordinated, team approach</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that addresses a number of individual and public health issues that can affect learning. Although much of the immediate focus was on pandemic related issues, the health services offerings have expanded to address a wide range of student health needs.</a:t>
            </a:r>
            <a:endParaRPr lang="en-US" sz="1200" dirty="0">
              <a:latin typeface="Arial" panose="020B0604020202020204" pitchFamily="34" charset="0"/>
              <a:cs typeface="Arial" panose="020B0604020202020204" pitchFamily="34" charset="0"/>
            </a:endParaRPr>
          </a:p>
        </p:txBody>
      </p:sp>
      <p:pic>
        <p:nvPicPr>
          <p:cNvPr id="11" name="Picture 10" descr="Graphical user interface, text, application&#10;&#10;Description automatically generated with medium confidence">
            <a:extLst>
              <a:ext uri="{FF2B5EF4-FFF2-40B4-BE49-F238E27FC236}">
                <a16:creationId xmlns:a16="http://schemas.microsoft.com/office/drawing/2014/main" id="{D2657C20-9119-44F2-BDD5-4F6F7A52E607}"/>
              </a:ext>
            </a:extLst>
          </p:cNvPr>
          <p:cNvPicPr>
            <a:picLocks noChangeAspect="1"/>
          </p:cNvPicPr>
          <p:nvPr/>
        </p:nvPicPr>
        <p:blipFill rotWithShape="1">
          <a:blip r:embed="rId9">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419582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A6BD5F7-810D-4F34-9B3C-9E3132FCB31F}"/>
              </a:ext>
            </a:extLst>
          </p:cNvPr>
          <p:cNvPicPr>
            <a:picLocks noChangeAspect="1"/>
          </p:cNvPicPr>
          <p:nvPr/>
        </p:nvPicPr>
        <p:blipFill rotWithShape="1">
          <a:blip r:embed="rId3"/>
          <a:srcRect l="15391" r="8603" b="15090"/>
          <a:stretch/>
        </p:blipFill>
        <p:spPr>
          <a:xfrm>
            <a:off x="0" y="3813773"/>
            <a:ext cx="3973369" cy="3044227"/>
          </a:xfrm>
          <a:prstGeom prst="rect">
            <a:avLst/>
          </a:prstGeom>
        </p:spPr>
      </p:pic>
      <p:pic>
        <p:nvPicPr>
          <p:cNvPr id="19" name="Picture 18">
            <a:extLst>
              <a:ext uri="{FF2B5EF4-FFF2-40B4-BE49-F238E27FC236}">
                <a16:creationId xmlns:a16="http://schemas.microsoft.com/office/drawing/2014/main" id="{71406285-2F5A-4B6B-BC64-CB1F78641F33}"/>
              </a:ext>
            </a:extLst>
          </p:cNvPr>
          <p:cNvPicPr>
            <a:picLocks noChangeAspect="1"/>
          </p:cNvPicPr>
          <p:nvPr/>
        </p:nvPicPr>
        <p:blipFill>
          <a:blip r:embed="rId4"/>
          <a:stretch>
            <a:fillRect/>
          </a:stretch>
        </p:blipFill>
        <p:spPr>
          <a:xfrm>
            <a:off x="0" y="0"/>
            <a:ext cx="3973369" cy="3813773"/>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484180"/>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3</a:t>
            </a:r>
          </a:p>
        </p:txBody>
      </p:sp>
      <p:sp>
        <p:nvSpPr>
          <p:cNvPr id="2" name="Rectangle 1">
            <a:extLst>
              <a:ext uri="{FF2B5EF4-FFF2-40B4-BE49-F238E27FC236}">
                <a16:creationId xmlns:a16="http://schemas.microsoft.com/office/drawing/2014/main" id="{863FD375-660D-455B-8E4E-08F81D032653}"/>
              </a:ext>
            </a:extLst>
          </p:cNvPr>
          <p:cNvSpPr/>
          <p:nvPr/>
        </p:nvSpPr>
        <p:spPr>
          <a:xfrm>
            <a:off x="0" y="3813773"/>
            <a:ext cx="3955312" cy="3044227"/>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4B5C3D0-5F7B-4083-B250-B703B81A5F25}"/>
              </a:ext>
            </a:extLst>
          </p:cNvPr>
          <p:cNvSpPr txBox="1"/>
          <p:nvPr/>
        </p:nvSpPr>
        <p:spPr>
          <a:xfrm>
            <a:off x="3955311" y="176168"/>
            <a:ext cx="8331792" cy="3293209"/>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Provide guidance for states and districts to prioritize the continuity of service in partnership with health organizations within Title I and other categorical federal funding streams.</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Incentivize districts and schools to include age-appropriate barriers to learning (e.g., asthma, vision, hearing, dental health, mental and social-emotional wellness, environmental exposure) in annual screenings, either onsite or in collaboration with children’s primary care providers..</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Create data-sharing partnerships and guidance on Memorandums of Understanding with community-based primary care providers, referring providers, and school nurses to provide secure electronic access to select portions of their patient’s medical records (e.g., </a:t>
            </a:r>
            <a:r>
              <a:rPr lang="en-US" sz="1200" dirty="0" err="1">
                <a:latin typeface="Arial" panose="020B0604020202020204" pitchFamily="34" charset="0"/>
                <a:cs typeface="Arial" panose="020B0604020202020204" pitchFamily="34" charset="0"/>
              </a:rPr>
              <a:t>NemoursLink</a:t>
            </a:r>
            <a:r>
              <a:rPr lang="en-US" sz="1200" dirty="0">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9D0E5020-CCC3-4F29-B78E-4B9563F10276}"/>
              </a:ext>
            </a:extLst>
          </p:cNvPr>
          <p:cNvSpPr txBox="1"/>
          <p:nvPr/>
        </p:nvSpPr>
        <p:spPr>
          <a:xfrm>
            <a:off x="4572223" y="4551056"/>
            <a:ext cx="6804389" cy="1569660"/>
          </a:xfrm>
          <a:prstGeom prst="rect">
            <a:avLst/>
          </a:prstGeom>
          <a:noFill/>
        </p:spPr>
        <p:txBody>
          <a:bodyPr wrap="square">
            <a:spAutoFit/>
          </a:bodyPr>
          <a:lstStyle/>
          <a:p>
            <a:r>
              <a:rPr lang="en-US" sz="1200" b="0" i="0" dirty="0">
                <a:effectLst/>
                <a:latin typeface="Arial" panose="020B0604020202020204" pitchFamily="34" charset="0"/>
                <a:cs typeface="Arial" panose="020B0604020202020204" pitchFamily="34" charset="0"/>
              </a:rPr>
              <a:t>In Washington, D.C. local public schools are engaged in a </a:t>
            </a:r>
            <a:r>
              <a:rPr lang="en-US" sz="1200" b="0" i="0" u="none" strike="noStrike" dirty="0">
                <a:solidFill>
                  <a:srgbClr val="F26C24"/>
                </a:solidFill>
                <a:effectLst/>
                <a:latin typeface="Arial" panose="020B0604020202020204" pitchFamily="34" charset="0"/>
                <a:cs typeface="Arial" panose="020B0604020202020204" pitchFamily="34" charset="0"/>
                <a:hlinkClick r:id="rId6"/>
              </a:rPr>
              <a:t>telehealth program</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in partnership with Children’s National Hospital. Students who visit a school nurse are connected through secure video-conferencing technology to a board-certified physician who can manage both acute and chronic conditions, including conditions that can significantly impact child learning such as diabetes or asthma. Additionally, physicians can issue anticipatory health guidance, provide health education and screening, and lead family meetings where necessary. Through the program, children are able to receive quicker access to care, diagnosis, and management thereby leading to faster recovery without the need to wait for services at a hospital or urgent care center. </a:t>
            </a:r>
            <a:endParaRPr lang="en-US" sz="1200" dirty="0">
              <a:latin typeface="Arial" panose="020B0604020202020204" pitchFamily="34" charset="0"/>
              <a:cs typeface="Arial" panose="020B0604020202020204" pitchFamily="34" charset="0"/>
            </a:endParaRPr>
          </a:p>
        </p:txBody>
      </p:sp>
      <p:pic>
        <p:nvPicPr>
          <p:cNvPr id="11" name="Picture 10" descr="Graphical user interface, text, application&#10;&#10;Description automatically generated with medium confidence">
            <a:extLst>
              <a:ext uri="{FF2B5EF4-FFF2-40B4-BE49-F238E27FC236}">
                <a16:creationId xmlns:a16="http://schemas.microsoft.com/office/drawing/2014/main" id="{7D43C477-69B8-4509-9DAD-5A846935E7C3}"/>
              </a:ext>
            </a:extLst>
          </p:cNvPr>
          <p:cNvPicPr>
            <a:picLocks noChangeAspect="1"/>
          </p:cNvPicPr>
          <p:nvPr/>
        </p:nvPicPr>
        <p:blipFill rotWithShape="1">
          <a:blip r:embed="rId7">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31287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ildren playing on a playground&#10;&#10;Description automatically generated with low confidence">
            <a:extLst>
              <a:ext uri="{FF2B5EF4-FFF2-40B4-BE49-F238E27FC236}">
                <a16:creationId xmlns:a16="http://schemas.microsoft.com/office/drawing/2014/main" id="{DCA163A1-2C0E-4BFD-99E0-0D0786DDE86C}"/>
              </a:ext>
            </a:extLst>
          </p:cNvPr>
          <p:cNvPicPr>
            <a:picLocks noChangeAspect="1"/>
          </p:cNvPicPr>
          <p:nvPr/>
        </p:nvPicPr>
        <p:blipFill rotWithShape="1">
          <a:blip r:embed="rId3">
            <a:extLst>
              <a:ext uri="{28A0092B-C50C-407E-A947-70E740481C1C}">
                <a14:useLocalDpi xmlns:a14="http://schemas.microsoft.com/office/drawing/2010/main" val="0"/>
              </a:ext>
            </a:extLst>
          </a:blip>
          <a:srcRect l="-767" r="21603"/>
          <a:stretch/>
        </p:blipFill>
        <p:spPr>
          <a:xfrm>
            <a:off x="-40653" y="3492785"/>
            <a:ext cx="3995965" cy="3365215"/>
          </a:xfrm>
          <a:prstGeom prst="rect">
            <a:avLst/>
          </a:prstGeom>
        </p:spPr>
      </p:pic>
      <p:pic>
        <p:nvPicPr>
          <p:cNvPr id="13" name="Picture 12">
            <a:extLst>
              <a:ext uri="{FF2B5EF4-FFF2-40B4-BE49-F238E27FC236}">
                <a16:creationId xmlns:a16="http://schemas.microsoft.com/office/drawing/2014/main" id="{3F03DDD0-21B1-44F3-A6B3-9A9FBAE0778A}"/>
              </a:ext>
            </a:extLst>
          </p:cNvPr>
          <p:cNvPicPr>
            <a:picLocks noChangeAspect="1"/>
          </p:cNvPicPr>
          <p:nvPr/>
        </p:nvPicPr>
        <p:blipFill>
          <a:blip r:embed="rId4"/>
          <a:stretch>
            <a:fillRect/>
          </a:stretch>
        </p:blipFill>
        <p:spPr>
          <a:xfrm>
            <a:off x="0" y="-4577"/>
            <a:ext cx="3955312" cy="3835783"/>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484180"/>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55311" y="189833"/>
            <a:ext cx="7888768" cy="3108543"/>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Ensure schools have the updated infrastructure and equipment needed to provide physical activity and nutritious meals to students.</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Conduct annual surveys of state-wide school infrastructure conditions and make them publicly available along with funding to support infrastructure improvements.</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Work with educators, administrators, and their unions to develop and implement healthy school training programs, and incorporate, as appropriate, existing approaches to training from OSHA, NIOSH, NIEHS, and others.</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4</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716651" y="4544582"/>
            <a:ext cx="6698062" cy="1938992"/>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In Minnesota, The Department of Public Health published an evidence driven </a:t>
            </a:r>
            <a:r>
              <a:rPr lang="en-US" sz="1200" b="0" i="0" u="none" strike="noStrike" dirty="0">
                <a:solidFill>
                  <a:srgbClr val="F26C24"/>
                </a:solidFill>
                <a:effectLst/>
                <a:latin typeface="Arial" panose="020B0604020202020204" pitchFamily="34" charset="0"/>
                <a:cs typeface="Arial" panose="020B0604020202020204" pitchFamily="34" charset="0"/>
                <a:hlinkClick r:id="rId6"/>
              </a:rPr>
              <a:t>Ventilation Guidance for Schools</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based on recommendations developed by </a:t>
            </a:r>
            <a:r>
              <a:rPr lang="en-US" sz="1200" b="0" i="0" u="none" strike="noStrike" dirty="0">
                <a:solidFill>
                  <a:srgbClr val="F26C24"/>
                </a:solidFill>
                <a:effectLst/>
                <a:latin typeface="Arial" panose="020B0604020202020204" pitchFamily="34" charset="0"/>
                <a:cs typeface="Arial" panose="020B0604020202020204" pitchFamily="34" charset="0"/>
                <a:hlinkClick r:id="rId7"/>
              </a:rPr>
              <a:t>The American Society of Heating, Refrigerating, and Air Conditioning Engineers (ASHRAE)</a:t>
            </a:r>
            <a:r>
              <a:rPr lang="en-US" sz="1200" b="0" i="0" dirty="0">
                <a:solidFill>
                  <a:srgbClr val="6D6E70"/>
                </a:solidFill>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and The </a:t>
            </a:r>
            <a:r>
              <a:rPr lang="en-US" sz="1200" b="0" i="0" u="none" strike="noStrike" dirty="0">
                <a:solidFill>
                  <a:srgbClr val="F26C24"/>
                </a:solidFill>
                <a:effectLst/>
                <a:latin typeface="Arial" panose="020B0604020202020204" pitchFamily="34" charset="0"/>
                <a:cs typeface="Arial" panose="020B0604020202020204" pitchFamily="34" charset="0"/>
                <a:hlinkClick r:id="rId8"/>
              </a:rPr>
              <a:t>Harvard School of Public Health Schools for Health</a:t>
            </a:r>
            <a:r>
              <a:rPr lang="en-US" sz="1200" b="0" i="0" dirty="0">
                <a:solidFill>
                  <a:srgbClr val="6D6E70"/>
                </a:solidFill>
                <a:effectLst/>
                <a:latin typeface="Arial" panose="020B0604020202020204" pitchFamily="34" charset="0"/>
                <a:cs typeface="Arial" panose="020B0604020202020204" pitchFamily="34" charset="0"/>
              </a:rPr>
              <a:t> </a:t>
            </a:r>
            <a:r>
              <a:rPr lang="en-US" sz="1200" i="0" dirty="0">
                <a:effectLst/>
                <a:latin typeface="Arial" panose="020B0604020202020204" pitchFamily="34" charset="0"/>
                <a:cs typeface="Arial" panose="020B0604020202020204" pitchFamily="34" charset="0"/>
              </a:rPr>
              <a:t>program. The Harvard program includes a five-step strategy to ventilation efficacy in schools which is important not only for mitigating the risk posed by COVID-19, but also for addressing the risk posed by other respiratory pathogens and irritants. Implementing a program like this can help to create a safe working and learning environment for all students and school staff.</a:t>
            </a:r>
          </a:p>
          <a:p>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3FD375-660D-455B-8E4E-08F81D032653}"/>
              </a:ext>
            </a:extLst>
          </p:cNvPr>
          <p:cNvSpPr/>
          <p:nvPr/>
        </p:nvSpPr>
        <p:spPr>
          <a:xfrm>
            <a:off x="0" y="3813773"/>
            <a:ext cx="3955312" cy="3044227"/>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Graphical user interface, text, application&#10;&#10;Description automatically generated with medium confidence">
            <a:extLst>
              <a:ext uri="{FF2B5EF4-FFF2-40B4-BE49-F238E27FC236}">
                <a16:creationId xmlns:a16="http://schemas.microsoft.com/office/drawing/2014/main" id="{21E0FA4A-103A-419C-98FC-88BB557838F2}"/>
              </a:ext>
            </a:extLst>
          </p:cNvPr>
          <p:cNvPicPr>
            <a:picLocks noChangeAspect="1"/>
          </p:cNvPicPr>
          <p:nvPr/>
        </p:nvPicPr>
        <p:blipFill rotWithShape="1">
          <a:blip r:embed="rId9">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31402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552BE5-A3D8-49C1-B7AB-E51F6F946396}"/>
              </a:ext>
            </a:extLst>
          </p:cNvPr>
          <p:cNvPicPr>
            <a:picLocks noChangeAspect="1"/>
          </p:cNvPicPr>
          <p:nvPr/>
        </p:nvPicPr>
        <p:blipFill rotWithShape="1">
          <a:blip r:embed="rId3"/>
          <a:srcRect l="1369" r="50222"/>
          <a:stretch/>
        </p:blipFill>
        <p:spPr>
          <a:xfrm>
            <a:off x="0" y="3813772"/>
            <a:ext cx="3925629" cy="3044227"/>
          </a:xfrm>
          <a:prstGeom prst="rect">
            <a:avLst/>
          </a:prstGeom>
        </p:spPr>
      </p:pic>
      <p:pic>
        <p:nvPicPr>
          <p:cNvPr id="10" name="Picture 9">
            <a:extLst>
              <a:ext uri="{FF2B5EF4-FFF2-40B4-BE49-F238E27FC236}">
                <a16:creationId xmlns:a16="http://schemas.microsoft.com/office/drawing/2014/main" id="{58698487-CB98-4220-BB2A-E2388219FAAF}"/>
              </a:ext>
            </a:extLst>
          </p:cNvPr>
          <p:cNvPicPr>
            <a:picLocks noChangeAspect="1"/>
          </p:cNvPicPr>
          <p:nvPr/>
        </p:nvPicPr>
        <p:blipFill>
          <a:blip r:embed="rId4"/>
          <a:stretch>
            <a:fillRect/>
          </a:stretch>
        </p:blipFill>
        <p:spPr>
          <a:xfrm>
            <a:off x="0" y="0"/>
            <a:ext cx="3925629" cy="3813773"/>
          </a:xfrm>
          <a:prstGeom prst="rect">
            <a:avLst/>
          </a:prstGeom>
        </p:spPr>
      </p:pic>
      <p:sp>
        <p:nvSpPr>
          <p:cNvPr id="7" name="Rectangle 6">
            <a:extLst>
              <a:ext uri="{FF2B5EF4-FFF2-40B4-BE49-F238E27FC236}">
                <a16:creationId xmlns:a16="http://schemas.microsoft.com/office/drawing/2014/main" id="{0B65724B-BB83-4AD9-9120-1A98E68020EA}"/>
              </a:ext>
            </a:extLst>
          </p:cNvPr>
          <p:cNvSpPr/>
          <p:nvPr/>
        </p:nvSpPr>
        <p:spPr>
          <a:xfrm>
            <a:off x="4423144" y="3980932"/>
            <a:ext cx="7102549" cy="2484180"/>
          </a:xfrm>
          <a:prstGeom prst="rect">
            <a:avLst/>
          </a:prstGeom>
          <a:solidFill>
            <a:schemeClr val="bg1"/>
          </a:solidFill>
          <a:ln w="76200">
            <a:solidFill>
              <a:srgbClr val="A02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C69734-40C2-4858-8D16-3A046A7CF023}"/>
              </a:ext>
            </a:extLst>
          </p:cNvPr>
          <p:cNvSpPr txBox="1"/>
          <p:nvPr/>
        </p:nvSpPr>
        <p:spPr>
          <a:xfrm>
            <a:off x="4844558" y="4044284"/>
            <a:ext cx="5968753" cy="461665"/>
          </a:xfrm>
          <a:prstGeom prst="rect">
            <a:avLst/>
          </a:prstGeom>
          <a:noFill/>
        </p:spPr>
        <p:txBody>
          <a:bodyPr wrap="square" rtlCol="0">
            <a:spAutoFit/>
          </a:bodyPr>
          <a:lstStyle/>
          <a:p>
            <a:pPr algn="ctr"/>
            <a:r>
              <a:rPr lang="en-US" sz="2400" b="1" dirty="0">
                <a:solidFill>
                  <a:srgbClr val="124888"/>
                </a:solidFill>
              </a:rPr>
              <a:t>Case Study</a:t>
            </a:r>
          </a:p>
        </p:txBody>
      </p:sp>
      <p:sp>
        <p:nvSpPr>
          <p:cNvPr id="11" name="TextBox 10">
            <a:extLst>
              <a:ext uri="{FF2B5EF4-FFF2-40B4-BE49-F238E27FC236}">
                <a16:creationId xmlns:a16="http://schemas.microsoft.com/office/drawing/2014/main" id="{11DFC0A7-B93E-44AB-AAB5-ABA8F3CFDA5A}"/>
              </a:ext>
            </a:extLst>
          </p:cNvPr>
          <p:cNvSpPr txBox="1"/>
          <p:nvPr/>
        </p:nvSpPr>
        <p:spPr>
          <a:xfrm>
            <a:off x="3925629" y="226255"/>
            <a:ext cx="7888768" cy="2923877"/>
          </a:xfrm>
          <a:prstGeom prst="rect">
            <a:avLst/>
          </a:prstGeom>
          <a:noFill/>
        </p:spPr>
        <p:txBody>
          <a:bodyPr wrap="square" rtlCol="0">
            <a:spAutoFit/>
          </a:bodyPr>
          <a:lstStyle/>
          <a:p>
            <a:r>
              <a:rPr lang="en-US" sz="2400" b="1" dirty="0">
                <a:solidFill>
                  <a:srgbClr val="124888"/>
                </a:solidFill>
              </a:rPr>
              <a:t>      Opportunity Examples </a:t>
            </a:r>
            <a:r>
              <a:rPr lang="en-US" sz="2000" dirty="0">
                <a:solidFill>
                  <a:srgbClr val="124888"/>
                </a:solidFill>
              </a:rPr>
              <a:t>(See </a:t>
            </a:r>
            <a:r>
              <a:rPr lang="en-US" sz="2000" dirty="0">
                <a:solidFill>
                  <a:srgbClr val="124888"/>
                </a:solidFill>
                <a:hlinkClick r:id="rId5"/>
              </a:rPr>
              <a:t>website</a:t>
            </a:r>
            <a:r>
              <a:rPr lang="en-US" sz="2000" dirty="0">
                <a:solidFill>
                  <a:srgbClr val="124888"/>
                </a:solidFill>
              </a:rPr>
              <a:t> for more)</a:t>
            </a:r>
          </a:p>
          <a:p>
            <a:endParaRPr lang="en-US" sz="2000" dirty="0">
              <a:solidFill>
                <a:srgbClr val="124888"/>
              </a:solidFill>
            </a:endParaRPr>
          </a:p>
          <a:p>
            <a:pPr lvl="1"/>
            <a:r>
              <a:rPr lang="en-US" sz="1600" b="1" dirty="0">
                <a:solidFill>
                  <a:srgbClr val="124888"/>
                </a:solidFill>
              </a:rPr>
              <a:t>Federal</a:t>
            </a:r>
          </a:p>
          <a:p>
            <a:pPr lvl="1"/>
            <a:r>
              <a:rPr lang="en-US" sz="1200" b="0" i="0" dirty="0">
                <a:effectLst/>
                <a:latin typeface="Arial" panose="020B0604020202020204" pitchFamily="34" charset="0"/>
                <a:cs typeface="Arial" panose="020B0604020202020204" pitchFamily="34" charset="0"/>
              </a:rPr>
              <a:t>Ensure schools have the updated infrastructure and equipment needed to provide physical activity and nutritious meals to students.</a:t>
            </a:r>
          </a:p>
          <a:p>
            <a:pPr lvl="1"/>
            <a:endParaRPr lang="en-US" sz="1000" b="1" dirty="0">
              <a:solidFill>
                <a:srgbClr val="124888"/>
              </a:solidFill>
            </a:endParaRPr>
          </a:p>
          <a:p>
            <a:pPr lvl="1"/>
            <a:r>
              <a:rPr lang="en-US" sz="1600" b="1" dirty="0">
                <a:solidFill>
                  <a:srgbClr val="124888"/>
                </a:solidFill>
              </a:rPr>
              <a:t>State</a:t>
            </a:r>
          </a:p>
          <a:p>
            <a:pPr lvl="1"/>
            <a:r>
              <a:rPr lang="en-US" sz="1200" b="0" i="0" dirty="0">
                <a:effectLst/>
                <a:latin typeface="Arial" panose="020B0604020202020204" pitchFamily="34" charset="0"/>
                <a:cs typeface="Arial" panose="020B0604020202020204" pitchFamily="34" charset="0"/>
              </a:rPr>
              <a:t>Expand school Medicaid programs to allow school districts to bill Medicaid for all Early and Periodic Screening, Diagnostic, and Treatment services.</a:t>
            </a:r>
          </a:p>
          <a:p>
            <a:pPr lvl="1"/>
            <a:endParaRPr lang="en-US" sz="1000" b="1" dirty="0">
              <a:solidFill>
                <a:srgbClr val="124888"/>
              </a:solidFill>
            </a:endParaRPr>
          </a:p>
          <a:p>
            <a:pPr lvl="1"/>
            <a:r>
              <a:rPr lang="en-US" sz="1600" b="1" dirty="0">
                <a:solidFill>
                  <a:srgbClr val="124888"/>
                </a:solidFill>
              </a:rPr>
              <a:t>District and School</a:t>
            </a:r>
          </a:p>
          <a:p>
            <a:pPr lvl="1"/>
            <a:r>
              <a:rPr lang="en-US" sz="1200" dirty="0">
                <a:latin typeface="Arial" panose="020B0604020202020204" pitchFamily="34" charset="0"/>
                <a:cs typeface="Arial" panose="020B0604020202020204" pitchFamily="34" charset="0"/>
              </a:rPr>
              <a:t>Collaborate with local government agencies to align funding (e.g., agencies overseeing public health, water, parks, and transportation).</a:t>
            </a:r>
          </a:p>
        </p:txBody>
      </p:sp>
      <p:sp>
        <p:nvSpPr>
          <p:cNvPr id="14" name="TextBox 13">
            <a:extLst>
              <a:ext uri="{FF2B5EF4-FFF2-40B4-BE49-F238E27FC236}">
                <a16:creationId xmlns:a16="http://schemas.microsoft.com/office/drawing/2014/main" id="{1C0A33F1-6C59-4F78-9B5D-5B81815FFD61}"/>
              </a:ext>
            </a:extLst>
          </p:cNvPr>
          <p:cNvSpPr txBox="1"/>
          <p:nvPr/>
        </p:nvSpPr>
        <p:spPr>
          <a:xfrm>
            <a:off x="186070" y="-4577"/>
            <a:ext cx="3583171" cy="461665"/>
          </a:xfrm>
          <a:prstGeom prst="rect">
            <a:avLst/>
          </a:prstGeom>
          <a:noFill/>
        </p:spPr>
        <p:txBody>
          <a:bodyPr wrap="square" rtlCol="0">
            <a:spAutoFit/>
          </a:bodyPr>
          <a:lstStyle/>
          <a:p>
            <a:pPr algn="ctr"/>
            <a:r>
              <a:rPr lang="en-US" sz="2400" b="1" dirty="0">
                <a:solidFill>
                  <a:schemeClr val="bg1"/>
                </a:solidFill>
              </a:rPr>
              <a:t>Priority 5</a:t>
            </a:r>
          </a:p>
        </p:txBody>
      </p:sp>
      <p:sp>
        <p:nvSpPr>
          <p:cNvPr id="18" name="TextBox 17">
            <a:extLst>
              <a:ext uri="{FF2B5EF4-FFF2-40B4-BE49-F238E27FC236}">
                <a16:creationId xmlns:a16="http://schemas.microsoft.com/office/drawing/2014/main" id="{2C0F68C3-C39D-475C-8C10-31B8B20E7225}"/>
              </a:ext>
            </a:extLst>
          </p:cNvPr>
          <p:cNvSpPr txBox="1"/>
          <p:nvPr/>
        </p:nvSpPr>
        <p:spPr>
          <a:xfrm>
            <a:off x="4716651" y="4544582"/>
            <a:ext cx="6468800" cy="1938992"/>
          </a:xfrm>
          <a:prstGeom prst="rect">
            <a:avLst/>
          </a:prstGeom>
          <a:noFill/>
        </p:spPr>
        <p:txBody>
          <a:bodyPr wrap="square">
            <a:spAutoFit/>
          </a:bodyPr>
          <a:lstStyle/>
          <a:p>
            <a:pPr algn="l"/>
            <a:r>
              <a:rPr lang="en-US" sz="1200" b="0" i="0" dirty="0">
                <a:effectLst/>
                <a:latin typeface="Arial" panose="020B0604020202020204" pitchFamily="34" charset="0"/>
                <a:cs typeface="Arial" panose="020B0604020202020204" pitchFamily="34" charset="0"/>
              </a:rPr>
              <a:t>Michigan submitted a state plan amendment (SPA) in response to a 2014 Centers for Medicare and Medicaid Services (CMS) letter reversing the longstanding “free care rule” that had limited Medicaid reimbursement for services only included in a Medicaid-enrolled student’s Individualized Education Program. The SPA submitted was approved by CMS in 2019 which allowed Michigan to seek reimbursement for services to all Medicaid-enrolled students, not only those with IEPs and further expanded the range of providers who could bill for services provided. The program, known as Caring for Students (C4S) has successfully expanded access to a range of behavioral health and nursing services that were previously inaccessible to a large number of students.</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63FD375-660D-455B-8E4E-08F81D032653}"/>
              </a:ext>
            </a:extLst>
          </p:cNvPr>
          <p:cNvSpPr/>
          <p:nvPr/>
        </p:nvSpPr>
        <p:spPr>
          <a:xfrm>
            <a:off x="0" y="3813773"/>
            <a:ext cx="3925629" cy="3044227"/>
          </a:xfrm>
          <a:prstGeom prst="rect">
            <a:avLst/>
          </a:prstGeom>
          <a:solidFill>
            <a:srgbClr val="1248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Graphical user interface, text, application&#10;&#10;Description automatically generated with medium confidence">
            <a:extLst>
              <a:ext uri="{FF2B5EF4-FFF2-40B4-BE49-F238E27FC236}">
                <a16:creationId xmlns:a16="http://schemas.microsoft.com/office/drawing/2014/main" id="{6BA06CD9-BEA7-4EA3-AB43-FECD4BA86EA8}"/>
              </a:ext>
            </a:extLst>
          </p:cNvPr>
          <p:cNvPicPr>
            <a:picLocks noChangeAspect="1"/>
          </p:cNvPicPr>
          <p:nvPr/>
        </p:nvPicPr>
        <p:blipFill rotWithShape="1">
          <a:blip r:embed="rId6">
            <a:extLst>
              <a:ext uri="{28A0092B-C50C-407E-A947-70E740481C1C}">
                <a14:useLocalDpi xmlns:a14="http://schemas.microsoft.com/office/drawing/2010/main" val="0"/>
              </a:ext>
            </a:extLst>
          </a:blip>
          <a:srcRect t="4104" b="12469"/>
          <a:stretch/>
        </p:blipFill>
        <p:spPr>
          <a:xfrm>
            <a:off x="10249431" y="103070"/>
            <a:ext cx="1769010" cy="530967"/>
          </a:xfrm>
          <a:prstGeom prst="rect">
            <a:avLst/>
          </a:prstGeom>
        </p:spPr>
      </p:pic>
    </p:spTree>
    <p:custDataLst>
      <p:tags r:id="rId1"/>
    </p:custDataLst>
    <p:extLst>
      <p:ext uri="{BB962C8B-B14F-4D97-AF65-F5344CB8AC3E}">
        <p14:creationId xmlns:p14="http://schemas.microsoft.com/office/powerpoint/2010/main" val="14211854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47BA3645AF94BB65EC7222DFAC3AF" ma:contentTypeVersion="16" ma:contentTypeDescription="Create a new document." ma:contentTypeScope="" ma:versionID="b46660cf974b048cc66be60ef92286b7">
  <xsd:schema xmlns:xsd="http://www.w3.org/2001/XMLSchema" xmlns:xs="http://www.w3.org/2001/XMLSchema" xmlns:p="http://schemas.microsoft.com/office/2006/metadata/properties" xmlns:ns2="a0beb552-624c-40eb-8a73-837e09527629" xmlns:ns3="0b4e2d77-2991-4ca7-a7b0-f5676f1f77f0" targetNamespace="http://schemas.microsoft.com/office/2006/metadata/properties" ma:root="true" ma:fieldsID="9e17b9154145c1d8443bb7fe8d25bb0b" ns2:_="" ns3:_="">
    <xsd:import namespace="a0beb552-624c-40eb-8a73-837e09527629"/>
    <xsd:import namespace="0b4e2d77-2991-4ca7-a7b0-f5676f1f77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eb552-624c-40eb-8a73-837e09527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112196-7e5b-431e-8fea-f50fb91bce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4e2d77-2991-4ca7-a7b0-f5676f1f77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e1af-efa9-4c4a-9f24-cd051da8d277}" ma:internalName="TaxCatchAll" ma:showField="CatchAllData" ma:web="0b4e2d77-2991-4ca7-a7b0-f5676f1f77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4e2d77-2991-4ca7-a7b0-f5676f1f77f0"/>
    <lcf76f155ced4ddcb4097134ff3c332f xmlns="a0beb552-624c-40eb-8a73-837e0952762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B03F4-116B-412D-8A50-C6DBB594A331}">
  <ds:schemaRefs>
    <ds:schemaRef ds:uri="0b4e2d77-2991-4ca7-a7b0-f5676f1f77f0"/>
    <ds:schemaRef ds:uri="a0beb552-624c-40eb-8a73-837e095276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1667D5-E972-44D7-911D-FE82FF3276C9}">
  <ds:schemaRefs>
    <ds:schemaRef ds:uri="0b4e2d77-2991-4ca7-a7b0-f5676f1f77f0"/>
    <ds:schemaRef ds:uri="a0beb552-624c-40eb-8a73-837e095276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1A2BFC-5E0C-4FAE-AAD5-72A8A10754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18760</TotalTime>
  <Words>2732</Words>
  <Application>Microsoft Office PowerPoint</Application>
  <PresentationFormat>Widescreen</PresentationFormat>
  <Paragraphs>166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Ubuntu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Wooden</dc:creator>
  <cp:lastModifiedBy>Rachael Wooden</cp:lastModifiedBy>
  <cp:revision>2</cp:revision>
  <dcterms:created xsi:type="dcterms:W3CDTF">2022-08-16T20:56:32Z</dcterms:created>
  <dcterms:modified xsi:type="dcterms:W3CDTF">2022-09-14T17:09:09Z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D2981D1F-B3DB-40AE-B93A-75CB1E625C3B</vt:lpwstr>
  </property>
  <property fmtid="{D5CDD505-2E9C-101B-9397-08002B2CF9AE}" pid="3" name="ArticulatePath">
    <vt:lpwstr>Presentation2</vt:lpwstr>
  </property>
  <property fmtid="{D5CDD505-2E9C-101B-9397-08002B2CF9AE}" pid="4" name="ContentTypeId">
    <vt:lpwstr>0x010100AAB47BA3645AF94BB65EC7222DFAC3AF</vt:lpwstr>
  </property>
</Properties>
</file>